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7" r:id="rId2"/>
    <p:sldId id="256" r:id="rId3"/>
    <p:sldId id="260" r:id="rId4"/>
    <p:sldId id="261" r:id="rId5"/>
    <p:sldId id="262" r:id="rId6"/>
    <p:sldId id="263" r:id="rId7"/>
    <p:sldId id="264" r:id="rId8"/>
    <p:sldId id="265" r:id="rId9"/>
    <p:sldId id="266" r:id="rId10"/>
    <p:sldId id="26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60"/>
    <p:restoredTop sz="94647"/>
  </p:normalViewPr>
  <p:slideViewPr>
    <p:cSldViewPr snapToGrid="0">
      <p:cViewPr varScale="1">
        <p:scale>
          <a:sx n="132" d="100"/>
          <a:sy n="132" d="100"/>
        </p:scale>
        <p:origin x="736"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diagrams/_rels/data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2FA186-9869-2645-BA81-1E16ED43DB1B}" type="doc">
      <dgm:prSet loTypeId="urn:microsoft.com/office/officeart/2005/8/layout/radial1" loCatId="" qsTypeId="urn:microsoft.com/office/officeart/2005/8/quickstyle/simple1" qsCatId="simple" csTypeId="urn:microsoft.com/office/officeart/2005/8/colors/accent1_2" csCatId="accent1" phldr="1"/>
      <dgm:spPr/>
      <dgm:t>
        <a:bodyPr/>
        <a:lstStyle/>
        <a:p>
          <a:endParaRPr lang="en-US"/>
        </a:p>
      </dgm:t>
    </dgm:pt>
    <dgm:pt modelId="{B3DA64AF-242A-BB49-B8EC-683B35AA2619}">
      <dgm:prSet phldrT="[Text]"/>
      <dgm:spPr/>
      <dgm:t>
        <a:bodyPr/>
        <a:lstStyle/>
        <a:p>
          <a:r>
            <a:rPr lang="en-US" dirty="0"/>
            <a:t>ACG</a:t>
          </a:r>
        </a:p>
      </dgm:t>
    </dgm:pt>
    <dgm:pt modelId="{4108E7C3-A712-064B-9D0E-600B58BEA2BD}" type="parTrans" cxnId="{B0BB01B1-F39C-A241-9288-FE33AB79B2CA}">
      <dgm:prSet/>
      <dgm:spPr/>
      <dgm:t>
        <a:bodyPr/>
        <a:lstStyle/>
        <a:p>
          <a:endParaRPr lang="en-US"/>
        </a:p>
      </dgm:t>
    </dgm:pt>
    <dgm:pt modelId="{999522A3-7BA2-3C44-9268-AD12CD98B0C9}" type="sibTrans" cxnId="{B0BB01B1-F39C-A241-9288-FE33AB79B2CA}">
      <dgm:prSet/>
      <dgm:spPr/>
      <dgm:t>
        <a:bodyPr/>
        <a:lstStyle/>
        <a:p>
          <a:endParaRPr lang="en-US"/>
        </a:p>
      </dgm:t>
    </dgm:pt>
    <dgm:pt modelId="{D80760EB-A024-874E-BD26-4FE135D9139D}">
      <dgm:prSet phldrT="[Text]"/>
      <dgm:spPr/>
      <dgm:t>
        <a:bodyPr/>
        <a:lstStyle/>
        <a:p>
          <a:r>
            <a:rPr lang="en-US" dirty="0"/>
            <a:t>Owners</a:t>
          </a:r>
        </a:p>
      </dgm:t>
    </dgm:pt>
    <dgm:pt modelId="{C79E56EF-02AE-1740-95E4-550AFD78E982}" type="parTrans" cxnId="{D9CF0D66-6136-8D47-813E-A4D94842F9D3}">
      <dgm:prSet/>
      <dgm:spPr/>
      <dgm:t>
        <a:bodyPr/>
        <a:lstStyle/>
        <a:p>
          <a:endParaRPr lang="en-US"/>
        </a:p>
      </dgm:t>
    </dgm:pt>
    <dgm:pt modelId="{8E9BA366-7DAA-094A-B4CF-E639073A797E}" type="sibTrans" cxnId="{D9CF0D66-6136-8D47-813E-A4D94842F9D3}">
      <dgm:prSet/>
      <dgm:spPr/>
      <dgm:t>
        <a:bodyPr/>
        <a:lstStyle/>
        <a:p>
          <a:endParaRPr lang="en-US"/>
        </a:p>
      </dgm:t>
    </dgm:pt>
    <dgm:pt modelId="{CFCC02D5-C220-6244-A756-EAD648172A78}">
      <dgm:prSet phldrT="[Text]"/>
      <dgm:spPr/>
      <dgm:t>
        <a:bodyPr/>
        <a:lstStyle/>
        <a:p>
          <a:r>
            <a:rPr lang="en-US" dirty="0"/>
            <a:t>Tokenization </a:t>
          </a:r>
        </a:p>
      </dgm:t>
    </dgm:pt>
    <dgm:pt modelId="{91A3CCFD-FB75-9748-B691-2D4D9991042C}" type="parTrans" cxnId="{8F2FA4D8-AEF4-4E4B-9A4E-02550CB810BB}">
      <dgm:prSet/>
      <dgm:spPr/>
      <dgm:t>
        <a:bodyPr/>
        <a:lstStyle/>
        <a:p>
          <a:endParaRPr lang="en-US"/>
        </a:p>
      </dgm:t>
    </dgm:pt>
    <dgm:pt modelId="{4CE31789-07BC-494E-8F0D-852DC1EEBC66}" type="sibTrans" cxnId="{8F2FA4D8-AEF4-4E4B-9A4E-02550CB810BB}">
      <dgm:prSet/>
      <dgm:spPr/>
      <dgm:t>
        <a:bodyPr/>
        <a:lstStyle/>
        <a:p>
          <a:endParaRPr lang="en-US"/>
        </a:p>
      </dgm:t>
    </dgm:pt>
    <dgm:pt modelId="{FAE973FA-A86E-1648-A3B1-8AADCED204DA}">
      <dgm:prSet phldrT="[Text]"/>
      <dgm:spPr/>
      <dgm:t>
        <a:bodyPr/>
        <a:lstStyle/>
        <a:p>
          <a:r>
            <a:rPr lang="en-US" dirty="0"/>
            <a:t>Originators</a:t>
          </a:r>
        </a:p>
      </dgm:t>
    </dgm:pt>
    <dgm:pt modelId="{EFB07758-AD6F-7841-9EC5-21CD2A06C672}" type="parTrans" cxnId="{97246B05-66D3-914D-BEB5-22C595AEF79C}">
      <dgm:prSet/>
      <dgm:spPr/>
      <dgm:t>
        <a:bodyPr/>
        <a:lstStyle/>
        <a:p>
          <a:endParaRPr lang="en-US"/>
        </a:p>
      </dgm:t>
    </dgm:pt>
    <dgm:pt modelId="{283AB33A-76E4-3445-A95C-1B4F28E091CA}" type="sibTrans" cxnId="{97246B05-66D3-914D-BEB5-22C595AEF79C}">
      <dgm:prSet/>
      <dgm:spPr/>
      <dgm:t>
        <a:bodyPr/>
        <a:lstStyle/>
        <a:p>
          <a:endParaRPr lang="en-US"/>
        </a:p>
      </dgm:t>
    </dgm:pt>
    <dgm:pt modelId="{F6612B53-7557-744B-BAA2-24DA45656951}">
      <dgm:prSet phldrT="[Text]"/>
      <dgm:spPr/>
      <dgm:t>
        <a:bodyPr/>
        <a:lstStyle/>
        <a:p>
          <a:r>
            <a:rPr lang="en-US" dirty="0"/>
            <a:t>Investors</a:t>
          </a:r>
        </a:p>
      </dgm:t>
    </dgm:pt>
    <dgm:pt modelId="{13E14647-F698-CA41-A233-AE9CE72D6A68}" type="parTrans" cxnId="{B4AD250E-91AC-794F-99FA-06C7D7AD5083}">
      <dgm:prSet/>
      <dgm:spPr/>
      <dgm:t>
        <a:bodyPr/>
        <a:lstStyle/>
        <a:p>
          <a:endParaRPr lang="en-US"/>
        </a:p>
      </dgm:t>
    </dgm:pt>
    <dgm:pt modelId="{A4D87DF6-2E77-5C4D-AFA1-817FAD2D2A2F}" type="sibTrans" cxnId="{B4AD250E-91AC-794F-99FA-06C7D7AD5083}">
      <dgm:prSet/>
      <dgm:spPr/>
      <dgm:t>
        <a:bodyPr/>
        <a:lstStyle/>
        <a:p>
          <a:endParaRPr lang="en-US"/>
        </a:p>
      </dgm:t>
    </dgm:pt>
    <dgm:pt modelId="{40C2E84B-2696-604A-8AED-A2491B77EABD}" type="pres">
      <dgm:prSet presAssocID="{902FA186-9869-2645-BA81-1E16ED43DB1B}" presName="cycle" presStyleCnt="0">
        <dgm:presLayoutVars>
          <dgm:chMax val="1"/>
          <dgm:dir/>
          <dgm:animLvl val="ctr"/>
          <dgm:resizeHandles val="exact"/>
        </dgm:presLayoutVars>
      </dgm:prSet>
      <dgm:spPr/>
    </dgm:pt>
    <dgm:pt modelId="{42192D75-C351-914C-B864-21890E65A362}" type="pres">
      <dgm:prSet presAssocID="{B3DA64AF-242A-BB49-B8EC-683B35AA2619}" presName="centerShape" presStyleLbl="node0" presStyleIdx="0" presStyleCnt="1"/>
      <dgm:spPr/>
    </dgm:pt>
    <dgm:pt modelId="{8AC33008-4010-C248-911F-86D8D48D257E}" type="pres">
      <dgm:prSet presAssocID="{C79E56EF-02AE-1740-95E4-550AFD78E982}" presName="Name9" presStyleLbl="parChTrans1D2" presStyleIdx="0" presStyleCnt="4"/>
      <dgm:spPr/>
    </dgm:pt>
    <dgm:pt modelId="{9AA24CC4-286E-9340-BB59-DB49511992DA}" type="pres">
      <dgm:prSet presAssocID="{C79E56EF-02AE-1740-95E4-550AFD78E982}" presName="connTx" presStyleLbl="parChTrans1D2" presStyleIdx="0" presStyleCnt="4"/>
      <dgm:spPr/>
    </dgm:pt>
    <dgm:pt modelId="{CB3F706A-DE6A-2243-AF9F-C0F81622CEE9}" type="pres">
      <dgm:prSet presAssocID="{D80760EB-A024-874E-BD26-4FE135D9139D}" presName="node" presStyleLbl="node1" presStyleIdx="0" presStyleCnt="4">
        <dgm:presLayoutVars>
          <dgm:bulletEnabled val="1"/>
        </dgm:presLayoutVars>
      </dgm:prSet>
      <dgm:spPr/>
    </dgm:pt>
    <dgm:pt modelId="{1802B3BC-6C96-6D4E-A58D-74A3251645E0}" type="pres">
      <dgm:prSet presAssocID="{91A3CCFD-FB75-9748-B691-2D4D9991042C}" presName="Name9" presStyleLbl="parChTrans1D2" presStyleIdx="1" presStyleCnt="4"/>
      <dgm:spPr/>
    </dgm:pt>
    <dgm:pt modelId="{4710664A-523D-5C46-86AF-0957479975A1}" type="pres">
      <dgm:prSet presAssocID="{91A3CCFD-FB75-9748-B691-2D4D9991042C}" presName="connTx" presStyleLbl="parChTrans1D2" presStyleIdx="1" presStyleCnt="4"/>
      <dgm:spPr/>
    </dgm:pt>
    <dgm:pt modelId="{A8230936-5CC0-D946-8F4F-63149CEF86A1}" type="pres">
      <dgm:prSet presAssocID="{CFCC02D5-C220-6244-A756-EAD648172A78}" presName="node" presStyleLbl="node1" presStyleIdx="1" presStyleCnt="4">
        <dgm:presLayoutVars>
          <dgm:bulletEnabled val="1"/>
        </dgm:presLayoutVars>
      </dgm:prSet>
      <dgm:spPr/>
    </dgm:pt>
    <dgm:pt modelId="{E0825DED-21CE-F84C-A9F0-E65FBC7D321D}" type="pres">
      <dgm:prSet presAssocID="{EFB07758-AD6F-7841-9EC5-21CD2A06C672}" presName="Name9" presStyleLbl="parChTrans1D2" presStyleIdx="2" presStyleCnt="4"/>
      <dgm:spPr/>
    </dgm:pt>
    <dgm:pt modelId="{54F4306F-8A07-DF49-86F8-9B9EBA2BBBA3}" type="pres">
      <dgm:prSet presAssocID="{EFB07758-AD6F-7841-9EC5-21CD2A06C672}" presName="connTx" presStyleLbl="parChTrans1D2" presStyleIdx="2" presStyleCnt="4"/>
      <dgm:spPr/>
    </dgm:pt>
    <dgm:pt modelId="{99D72918-D267-A342-9064-AB965473CF5E}" type="pres">
      <dgm:prSet presAssocID="{FAE973FA-A86E-1648-A3B1-8AADCED204DA}" presName="node" presStyleLbl="node1" presStyleIdx="2" presStyleCnt="4">
        <dgm:presLayoutVars>
          <dgm:bulletEnabled val="1"/>
        </dgm:presLayoutVars>
      </dgm:prSet>
      <dgm:spPr/>
    </dgm:pt>
    <dgm:pt modelId="{3CA5F4BA-30BB-7945-A55E-DE959E337469}" type="pres">
      <dgm:prSet presAssocID="{13E14647-F698-CA41-A233-AE9CE72D6A68}" presName="Name9" presStyleLbl="parChTrans1D2" presStyleIdx="3" presStyleCnt="4"/>
      <dgm:spPr/>
    </dgm:pt>
    <dgm:pt modelId="{C129919E-656F-EC4F-B0EF-A21946425EB8}" type="pres">
      <dgm:prSet presAssocID="{13E14647-F698-CA41-A233-AE9CE72D6A68}" presName="connTx" presStyleLbl="parChTrans1D2" presStyleIdx="3" presStyleCnt="4"/>
      <dgm:spPr/>
    </dgm:pt>
    <dgm:pt modelId="{3C8B5FD0-07D6-304A-8E94-852E8F118814}" type="pres">
      <dgm:prSet presAssocID="{F6612B53-7557-744B-BAA2-24DA45656951}" presName="node" presStyleLbl="node1" presStyleIdx="3" presStyleCnt="4">
        <dgm:presLayoutVars>
          <dgm:bulletEnabled val="1"/>
        </dgm:presLayoutVars>
      </dgm:prSet>
      <dgm:spPr/>
    </dgm:pt>
  </dgm:ptLst>
  <dgm:cxnLst>
    <dgm:cxn modelId="{97246B05-66D3-914D-BEB5-22C595AEF79C}" srcId="{B3DA64AF-242A-BB49-B8EC-683B35AA2619}" destId="{FAE973FA-A86E-1648-A3B1-8AADCED204DA}" srcOrd="2" destOrd="0" parTransId="{EFB07758-AD6F-7841-9EC5-21CD2A06C672}" sibTransId="{283AB33A-76E4-3445-A95C-1B4F28E091CA}"/>
    <dgm:cxn modelId="{B4AD250E-91AC-794F-99FA-06C7D7AD5083}" srcId="{B3DA64AF-242A-BB49-B8EC-683B35AA2619}" destId="{F6612B53-7557-744B-BAA2-24DA45656951}" srcOrd="3" destOrd="0" parTransId="{13E14647-F698-CA41-A233-AE9CE72D6A68}" sibTransId="{A4D87DF6-2E77-5C4D-AFA1-817FAD2D2A2F}"/>
    <dgm:cxn modelId="{66A9131B-13A1-6543-A184-4CF73AA901EA}" type="presOf" srcId="{902FA186-9869-2645-BA81-1E16ED43DB1B}" destId="{40C2E84B-2696-604A-8AED-A2491B77EABD}" srcOrd="0" destOrd="0" presId="urn:microsoft.com/office/officeart/2005/8/layout/radial1"/>
    <dgm:cxn modelId="{B8D6B030-E4CE-5346-AC46-D6CB8338CF1F}" type="presOf" srcId="{C79E56EF-02AE-1740-95E4-550AFD78E982}" destId="{8AC33008-4010-C248-911F-86D8D48D257E}" srcOrd="0" destOrd="0" presId="urn:microsoft.com/office/officeart/2005/8/layout/radial1"/>
    <dgm:cxn modelId="{DB33F149-BB14-064C-9498-1531A3A91DEA}" type="presOf" srcId="{CFCC02D5-C220-6244-A756-EAD648172A78}" destId="{A8230936-5CC0-D946-8F4F-63149CEF86A1}" srcOrd="0" destOrd="0" presId="urn:microsoft.com/office/officeart/2005/8/layout/radial1"/>
    <dgm:cxn modelId="{D9CF0D66-6136-8D47-813E-A4D94842F9D3}" srcId="{B3DA64AF-242A-BB49-B8EC-683B35AA2619}" destId="{D80760EB-A024-874E-BD26-4FE135D9139D}" srcOrd="0" destOrd="0" parTransId="{C79E56EF-02AE-1740-95E4-550AFD78E982}" sibTransId="{8E9BA366-7DAA-094A-B4CF-E639073A797E}"/>
    <dgm:cxn modelId="{E839466A-229C-964F-AACF-97307848A7C3}" type="presOf" srcId="{FAE973FA-A86E-1648-A3B1-8AADCED204DA}" destId="{99D72918-D267-A342-9064-AB965473CF5E}" srcOrd="0" destOrd="0" presId="urn:microsoft.com/office/officeart/2005/8/layout/radial1"/>
    <dgm:cxn modelId="{1114C96A-C665-DB44-9891-9D61AE059A9F}" type="presOf" srcId="{91A3CCFD-FB75-9748-B691-2D4D9991042C}" destId="{1802B3BC-6C96-6D4E-A58D-74A3251645E0}" srcOrd="0" destOrd="0" presId="urn:microsoft.com/office/officeart/2005/8/layout/radial1"/>
    <dgm:cxn modelId="{D9DBD572-FF26-9D47-98AE-9BC42B700F91}" type="presOf" srcId="{F6612B53-7557-744B-BAA2-24DA45656951}" destId="{3C8B5FD0-07D6-304A-8E94-852E8F118814}" srcOrd="0" destOrd="0" presId="urn:microsoft.com/office/officeart/2005/8/layout/radial1"/>
    <dgm:cxn modelId="{566B4D7D-5D51-A84A-A703-3DB728BCD9CB}" type="presOf" srcId="{C79E56EF-02AE-1740-95E4-550AFD78E982}" destId="{9AA24CC4-286E-9340-BB59-DB49511992DA}" srcOrd="1" destOrd="0" presId="urn:microsoft.com/office/officeart/2005/8/layout/radial1"/>
    <dgm:cxn modelId="{E2787F8B-A781-A048-AD20-5B6136A3FA36}" type="presOf" srcId="{D80760EB-A024-874E-BD26-4FE135D9139D}" destId="{CB3F706A-DE6A-2243-AF9F-C0F81622CEE9}" srcOrd="0" destOrd="0" presId="urn:microsoft.com/office/officeart/2005/8/layout/radial1"/>
    <dgm:cxn modelId="{4E7F8D99-4D69-254B-937A-0711BA7EBCB5}" type="presOf" srcId="{13E14647-F698-CA41-A233-AE9CE72D6A68}" destId="{C129919E-656F-EC4F-B0EF-A21946425EB8}" srcOrd="1" destOrd="0" presId="urn:microsoft.com/office/officeart/2005/8/layout/radial1"/>
    <dgm:cxn modelId="{93749199-85AD-1547-8E98-7879C7D38F84}" type="presOf" srcId="{EFB07758-AD6F-7841-9EC5-21CD2A06C672}" destId="{54F4306F-8A07-DF49-86F8-9B9EBA2BBBA3}" srcOrd="1" destOrd="0" presId="urn:microsoft.com/office/officeart/2005/8/layout/radial1"/>
    <dgm:cxn modelId="{61635D9D-D66D-B54D-B5D4-356A06596410}" type="presOf" srcId="{EFB07758-AD6F-7841-9EC5-21CD2A06C672}" destId="{E0825DED-21CE-F84C-A9F0-E65FBC7D321D}" srcOrd="0" destOrd="0" presId="urn:microsoft.com/office/officeart/2005/8/layout/radial1"/>
    <dgm:cxn modelId="{BF4B4AA7-417C-F447-B3E6-943DBDD0B743}" type="presOf" srcId="{B3DA64AF-242A-BB49-B8EC-683B35AA2619}" destId="{42192D75-C351-914C-B864-21890E65A362}" srcOrd="0" destOrd="0" presId="urn:microsoft.com/office/officeart/2005/8/layout/radial1"/>
    <dgm:cxn modelId="{B0BB01B1-F39C-A241-9288-FE33AB79B2CA}" srcId="{902FA186-9869-2645-BA81-1E16ED43DB1B}" destId="{B3DA64AF-242A-BB49-B8EC-683B35AA2619}" srcOrd="0" destOrd="0" parTransId="{4108E7C3-A712-064B-9D0E-600B58BEA2BD}" sibTransId="{999522A3-7BA2-3C44-9268-AD12CD98B0C9}"/>
    <dgm:cxn modelId="{DE8125D5-644C-F040-A7F1-8E877FCBEC73}" type="presOf" srcId="{91A3CCFD-FB75-9748-B691-2D4D9991042C}" destId="{4710664A-523D-5C46-86AF-0957479975A1}" srcOrd="1" destOrd="0" presId="urn:microsoft.com/office/officeart/2005/8/layout/radial1"/>
    <dgm:cxn modelId="{8F2FA4D8-AEF4-4E4B-9A4E-02550CB810BB}" srcId="{B3DA64AF-242A-BB49-B8EC-683B35AA2619}" destId="{CFCC02D5-C220-6244-A756-EAD648172A78}" srcOrd="1" destOrd="0" parTransId="{91A3CCFD-FB75-9748-B691-2D4D9991042C}" sibTransId="{4CE31789-07BC-494E-8F0D-852DC1EEBC66}"/>
    <dgm:cxn modelId="{47A5D4F3-CD22-DE41-A194-D70880E359CD}" type="presOf" srcId="{13E14647-F698-CA41-A233-AE9CE72D6A68}" destId="{3CA5F4BA-30BB-7945-A55E-DE959E337469}" srcOrd="0" destOrd="0" presId="urn:microsoft.com/office/officeart/2005/8/layout/radial1"/>
    <dgm:cxn modelId="{8031E22A-3632-8047-82BE-C435716EC49C}" type="presParOf" srcId="{40C2E84B-2696-604A-8AED-A2491B77EABD}" destId="{42192D75-C351-914C-B864-21890E65A362}" srcOrd="0" destOrd="0" presId="urn:microsoft.com/office/officeart/2005/8/layout/radial1"/>
    <dgm:cxn modelId="{8E901B4E-3B38-5243-9CEB-F187717FE69B}" type="presParOf" srcId="{40C2E84B-2696-604A-8AED-A2491B77EABD}" destId="{8AC33008-4010-C248-911F-86D8D48D257E}" srcOrd="1" destOrd="0" presId="urn:microsoft.com/office/officeart/2005/8/layout/radial1"/>
    <dgm:cxn modelId="{E2947EB5-C7B7-B443-8DA8-BF30DDFFB86E}" type="presParOf" srcId="{8AC33008-4010-C248-911F-86D8D48D257E}" destId="{9AA24CC4-286E-9340-BB59-DB49511992DA}" srcOrd="0" destOrd="0" presId="urn:microsoft.com/office/officeart/2005/8/layout/radial1"/>
    <dgm:cxn modelId="{BE3A8DFE-5D9F-F048-B3D4-0D58FE72F499}" type="presParOf" srcId="{40C2E84B-2696-604A-8AED-A2491B77EABD}" destId="{CB3F706A-DE6A-2243-AF9F-C0F81622CEE9}" srcOrd="2" destOrd="0" presId="urn:microsoft.com/office/officeart/2005/8/layout/radial1"/>
    <dgm:cxn modelId="{E22FC960-088C-D44B-9986-405C022918D8}" type="presParOf" srcId="{40C2E84B-2696-604A-8AED-A2491B77EABD}" destId="{1802B3BC-6C96-6D4E-A58D-74A3251645E0}" srcOrd="3" destOrd="0" presId="urn:microsoft.com/office/officeart/2005/8/layout/radial1"/>
    <dgm:cxn modelId="{909BE8FC-91A1-7C42-AD64-42D9834B1C19}" type="presParOf" srcId="{1802B3BC-6C96-6D4E-A58D-74A3251645E0}" destId="{4710664A-523D-5C46-86AF-0957479975A1}" srcOrd="0" destOrd="0" presId="urn:microsoft.com/office/officeart/2005/8/layout/radial1"/>
    <dgm:cxn modelId="{89A611BF-6C00-574F-980F-2C1E89819219}" type="presParOf" srcId="{40C2E84B-2696-604A-8AED-A2491B77EABD}" destId="{A8230936-5CC0-D946-8F4F-63149CEF86A1}" srcOrd="4" destOrd="0" presId="urn:microsoft.com/office/officeart/2005/8/layout/radial1"/>
    <dgm:cxn modelId="{3295D167-4E19-7548-B9B9-650567F6A45C}" type="presParOf" srcId="{40C2E84B-2696-604A-8AED-A2491B77EABD}" destId="{E0825DED-21CE-F84C-A9F0-E65FBC7D321D}" srcOrd="5" destOrd="0" presId="urn:microsoft.com/office/officeart/2005/8/layout/radial1"/>
    <dgm:cxn modelId="{20AC8F81-BD06-BD4F-A483-EDAC39CE7048}" type="presParOf" srcId="{E0825DED-21CE-F84C-A9F0-E65FBC7D321D}" destId="{54F4306F-8A07-DF49-86F8-9B9EBA2BBBA3}" srcOrd="0" destOrd="0" presId="urn:microsoft.com/office/officeart/2005/8/layout/radial1"/>
    <dgm:cxn modelId="{A2D17DB5-D6D6-0142-8FA6-F16E4D7E589B}" type="presParOf" srcId="{40C2E84B-2696-604A-8AED-A2491B77EABD}" destId="{99D72918-D267-A342-9064-AB965473CF5E}" srcOrd="6" destOrd="0" presId="urn:microsoft.com/office/officeart/2005/8/layout/radial1"/>
    <dgm:cxn modelId="{EBFE244D-15C2-8C44-BE8D-CABD117BB82A}" type="presParOf" srcId="{40C2E84B-2696-604A-8AED-A2491B77EABD}" destId="{3CA5F4BA-30BB-7945-A55E-DE959E337469}" srcOrd="7" destOrd="0" presId="urn:microsoft.com/office/officeart/2005/8/layout/radial1"/>
    <dgm:cxn modelId="{144D9B1F-584C-2A45-ABFB-4FA78D6402B1}" type="presParOf" srcId="{3CA5F4BA-30BB-7945-A55E-DE959E337469}" destId="{C129919E-656F-EC4F-B0EF-A21946425EB8}" srcOrd="0" destOrd="0" presId="urn:microsoft.com/office/officeart/2005/8/layout/radial1"/>
    <dgm:cxn modelId="{12E68FB7-7D25-9F4A-889B-B1A439469F9C}" type="presParOf" srcId="{40C2E84B-2696-604A-8AED-A2491B77EABD}" destId="{3C8B5FD0-07D6-304A-8E94-852E8F118814}" srcOrd="8"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874B9F2-89E9-3546-8B45-DFE117E90458}"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US"/>
        </a:p>
      </dgm:t>
    </dgm:pt>
    <dgm:pt modelId="{6234043F-26B8-A140-824E-B5288BACC45D}">
      <dgm:prSet/>
      <dgm:spPr/>
      <dgm:t>
        <a:bodyPr/>
        <a:lstStyle/>
        <a:p>
          <a:pPr>
            <a:lnSpc>
              <a:spcPct val="100000"/>
            </a:lnSpc>
            <a:defRPr b="1"/>
          </a:pPr>
          <a:r>
            <a:rPr lang="en-US"/>
            <a:t>Property Discovery and Filtering</a:t>
          </a:r>
        </a:p>
      </dgm:t>
    </dgm:pt>
    <dgm:pt modelId="{B1301DAA-6FCB-D345-B0DD-F9394D3B5A79}" type="parTrans" cxnId="{EF54E0D3-136A-B945-8474-3A5412B9FF9E}">
      <dgm:prSet/>
      <dgm:spPr/>
      <dgm:t>
        <a:bodyPr/>
        <a:lstStyle/>
        <a:p>
          <a:endParaRPr lang="en-US"/>
        </a:p>
      </dgm:t>
    </dgm:pt>
    <dgm:pt modelId="{3BCFC791-ABA7-964D-8D7F-8CC315D053F6}" type="sibTrans" cxnId="{EF54E0D3-136A-B945-8474-3A5412B9FF9E}">
      <dgm:prSet/>
      <dgm:spPr/>
      <dgm:t>
        <a:bodyPr/>
        <a:lstStyle/>
        <a:p>
          <a:pPr>
            <a:lnSpc>
              <a:spcPct val="100000"/>
            </a:lnSpc>
            <a:defRPr b="1"/>
          </a:pPr>
          <a:endParaRPr lang="en-US"/>
        </a:p>
      </dgm:t>
    </dgm:pt>
    <dgm:pt modelId="{4383A2F7-03FC-2A4C-B38B-752A4C6FD537}">
      <dgm:prSet/>
      <dgm:spPr/>
      <dgm:t>
        <a:bodyPr/>
        <a:lstStyle/>
        <a:p>
          <a:pPr>
            <a:lnSpc>
              <a:spcPct val="100000"/>
            </a:lnSpc>
          </a:pPr>
          <a:r>
            <a:rPr lang="en-US"/>
            <a:t>Efficient property search and filtering are crucial for identifying commercial opportunities quickly and accurately in the MVP stack.</a:t>
          </a:r>
        </a:p>
      </dgm:t>
    </dgm:pt>
    <dgm:pt modelId="{C2634B2F-8EB1-E24F-93BD-AA7F44AD63C4}" type="parTrans" cxnId="{A160EE01-9C56-0645-BE66-5C2C1EBDEDF6}">
      <dgm:prSet/>
      <dgm:spPr/>
      <dgm:t>
        <a:bodyPr/>
        <a:lstStyle/>
        <a:p>
          <a:endParaRPr lang="en-US"/>
        </a:p>
      </dgm:t>
    </dgm:pt>
    <dgm:pt modelId="{E22BC27C-487E-E047-A22F-C626E35165AB}" type="sibTrans" cxnId="{A160EE01-9C56-0645-BE66-5C2C1EBDEDF6}">
      <dgm:prSet/>
      <dgm:spPr/>
      <dgm:t>
        <a:bodyPr/>
        <a:lstStyle/>
        <a:p>
          <a:endParaRPr lang="en-US"/>
        </a:p>
      </dgm:t>
    </dgm:pt>
    <dgm:pt modelId="{87FEB73B-ADB4-BF4C-BC43-2F171AD61797}">
      <dgm:prSet/>
      <dgm:spPr/>
      <dgm:t>
        <a:bodyPr/>
        <a:lstStyle/>
        <a:p>
          <a:pPr>
            <a:lnSpc>
              <a:spcPct val="100000"/>
            </a:lnSpc>
            <a:defRPr b="1"/>
          </a:pPr>
          <a:r>
            <a:rPr lang="en-US"/>
            <a:t>Ownership and Market Insights</a:t>
          </a:r>
        </a:p>
      </dgm:t>
    </dgm:pt>
    <dgm:pt modelId="{BC54EECF-5843-F745-9C47-F8A3FB2FB6AE}" type="parTrans" cxnId="{E2F024A6-DC8A-5C4A-92AC-29DD452511BB}">
      <dgm:prSet/>
      <dgm:spPr/>
      <dgm:t>
        <a:bodyPr/>
        <a:lstStyle/>
        <a:p>
          <a:endParaRPr lang="en-US"/>
        </a:p>
      </dgm:t>
    </dgm:pt>
    <dgm:pt modelId="{771123A6-E5CB-EF45-86D1-954E4967EEBA}" type="sibTrans" cxnId="{E2F024A6-DC8A-5C4A-92AC-29DD452511BB}">
      <dgm:prSet/>
      <dgm:spPr/>
      <dgm:t>
        <a:bodyPr/>
        <a:lstStyle/>
        <a:p>
          <a:pPr>
            <a:lnSpc>
              <a:spcPct val="100000"/>
            </a:lnSpc>
            <a:defRPr b="1"/>
          </a:pPr>
          <a:endParaRPr lang="en-US"/>
        </a:p>
      </dgm:t>
    </dgm:pt>
    <dgm:pt modelId="{F8AAD1C3-4173-0E49-9194-1C8752E7301C}">
      <dgm:prSet/>
      <dgm:spPr/>
      <dgm:t>
        <a:bodyPr/>
        <a:lstStyle/>
        <a:p>
          <a:pPr>
            <a:lnSpc>
              <a:spcPct val="100000"/>
            </a:lnSpc>
          </a:pPr>
          <a:r>
            <a:rPr lang="en-US"/>
            <a:t>Basic ownership resolution clarifies property details while market NOI estimation offers fast financial insights for decision making.</a:t>
          </a:r>
        </a:p>
      </dgm:t>
    </dgm:pt>
    <dgm:pt modelId="{D3A50B0F-E98D-5C41-AD2F-9AD9AB89F7E0}" type="parTrans" cxnId="{47EC35A9-32E2-FB4E-9221-E329C5264851}">
      <dgm:prSet/>
      <dgm:spPr/>
      <dgm:t>
        <a:bodyPr/>
        <a:lstStyle/>
        <a:p>
          <a:endParaRPr lang="en-US"/>
        </a:p>
      </dgm:t>
    </dgm:pt>
    <dgm:pt modelId="{9C3A2F5F-7F52-2149-8248-9FEB94123484}" type="sibTrans" cxnId="{47EC35A9-32E2-FB4E-9221-E329C5264851}">
      <dgm:prSet/>
      <dgm:spPr/>
      <dgm:t>
        <a:bodyPr/>
        <a:lstStyle/>
        <a:p>
          <a:endParaRPr lang="en-US"/>
        </a:p>
      </dgm:t>
    </dgm:pt>
    <dgm:pt modelId="{622F51CB-D953-7748-8FD1-C69028623917}">
      <dgm:prSet/>
      <dgm:spPr/>
      <dgm:t>
        <a:bodyPr/>
        <a:lstStyle/>
        <a:p>
          <a:pPr>
            <a:lnSpc>
              <a:spcPct val="100000"/>
            </a:lnSpc>
            <a:defRPr b="1"/>
          </a:pPr>
          <a:r>
            <a:rPr lang="en-US"/>
            <a:t>Deal Fitness and CRM Tools</a:t>
          </a:r>
        </a:p>
      </dgm:t>
    </dgm:pt>
    <dgm:pt modelId="{AC241D10-63C7-2047-8102-65EFB993BE3D}" type="parTrans" cxnId="{6E0B0CE4-CAE2-5C4D-A71D-B343140B795E}">
      <dgm:prSet/>
      <dgm:spPr/>
      <dgm:t>
        <a:bodyPr/>
        <a:lstStyle/>
        <a:p>
          <a:endParaRPr lang="en-US"/>
        </a:p>
      </dgm:t>
    </dgm:pt>
    <dgm:pt modelId="{C8EB3C7D-B41C-6446-9A80-A47C4FEDA5B3}" type="sibTrans" cxnId="{6E0B0CE4-CAE2-5C4D-A71D-B343140B795E}">
      <dgm:prSet/>
      <dgm:spPr/>
      <dgm:t>
        <a:bodyPr/>
        <a:lstStyle/>
        <a:p>
          <a:endParaRPr lang="en-US"/>
        </a:p>
      </dgm:t>
    </dgm:pt>
    <dgm:pt modelId="{50FBF459-0BA4-DF4C-9B46-D87F1ADA438E}">
      <dgm:prSet/>
      <dgm:spPr/>
      <dgm:t>
        <a:bodyPr/>
        <a:lstStyle/>
        <a:p>
          <a:pPr>
            <a:lnSpc>
              <a:spcPct val="100000"/>
            </a:lnSpc>
          </a:pPr>
          <a:r>
            <a:rPr lang="en-US"/>
            <a:t>Deal scoring, intake gatekeeper, asset brief templates, and CRM help manage contacts, assets, and workflow efficiently.</a:t>
          </a:r>
        </a:p>
      </dgm:t>
    </dgm:pt>
    <dgm:pt modelId="{B07EB2A9-FD90-7744-8578-14CDF6B71332}" type="parTrans" cxnId="{4A80F02F-2E6C-AE41-A3D9-D41895DA1038}">
      <dgm:prSet/>
      <dgm:spPr/>
      <dgm:t>
        <a:bodyPr/>
        <a:lstStyle/>
        <a:p>
          <a:endParaRPr lang="en-US"/>
        </a:p>
      </dgm:t>
    </dgm:pt>
    <dgm:pt modelId="{EDEBC594-822C-5B4E-907E-3F19EDD07397}" type="sibTrans" cxnId="{4A80F02F-2E6C-AE41-A3D9-D41895DA1038}">
      <dgm:prSet/>
      <dgm:spPr/>
      <dgm:t>
        <a:bodyPr/>
        <a:lstStyle/>
        <a:p>
          <a:endParaRPr lang="en-US"/>
        </a:p>
      </dgm:t>
    </dgm:pt>
    <dgm:pt modelId="{700FD2B6-6EB1-472E-893A-4238F7F184E2}" type="pres">
      <dgm:prSet presAssocID="{5874B9F2-89E9-3546-8B45-DFE117E90458}" presName="Root" presStyleCnt="0">
        <dgm:presLayoutVars>
          <dgm:dir/>
          <dgm:resizeHandles val="exact"/>
        </dgm:presLayoutVars>
      </dgm:prSet>
      <dgm:spPr/>
    </dgm:pt>
    <dgm:pt modelId="{B543EE71-E1BE-4A78-ACFB-E08FD7B7411F}" type="pres">
      <dgm:prSet presAssocID="{6234043F-26B8-A140-824E-B5288BACC45D}" presName="Composite" presStyleCnt="0"/>
      <dgm:spPr/>
    </dgm:pt>
    <dgm:pt modelId="{2E7BB946-38AB-4DEB-9DDA-F791B6C87D85}" type="pres">
      <dgm:prSet presAssocID="{6234043F-26B8-A140-824E-B5288BACC45D}"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t="28773" r="2" b="4478"/>
          <a:stretch/>
        </a:blipFill>
      </dgm:spPr>
      <dgm:extLst>
        <a:ext uri="{E40237B7-FDA0-4F09-8148-C483321AD2D9}">
          <dgm14:cNvPr xmlns:dgm14="http://schemas.microsoft.com/office/drawing/2010/diagram" id="0" name="" descr="Searching Home"/>
        </a:ext>
      </dgm:extLst>
    </dgm:pt>
    <dgm:pt modelId="{4E7A557C-DAF6-4C21-956E-BC1818FC0EA3}" type="pres">
      <dgm:prSet presAssocID="{6234043F-26B8-A140-824E-B5288BACC45D}" presName="Subtitle" presStyleLbl="revTx" presStyleIdx="0" presStyleCnt="6">
        <dgm:presLayoutVars>
          <dgm:chMax val="0"/>
          <dgm:bulletEnabled/>
        </dgm:presLayoutVars>
      </dgm:prSet>
      <dgm:spPr/>
    </dgm:pt>
    <dgm:pt modelId="{4DF2F924-FB00-4D9F-8F09-54734B548662}" type="pres">
      <dgm:prSet presAssocID="{6234043F-26B8-A140-824E-B5288BACC45D}" presName="Description" presStyleLbl="revTx" presStyleIdx="1" presStyleCnt="6">
        <dgm:presLayoutVars>
          <dgm:bulletEnabled/>
        </dgm:presLayoutVars>
      </dgm:prSet>
      <dgm:spPr/>
    </dgm:pt>
    <dgm:pt modelId="{8CC9C61E-DD0C-48D9-9C9D-C09E614EEDF3}" type="pres">
      <dgm:prSet presAssocID="{3BCFC791-ABA7-964D-8D7F-8CC315D053F6}" presName="sibTrans" presStyleLbl="sibTrans2D1" presStyleIdx="0" presStyleCnt="0"/>
      <dgm:spPr/>
    </dgm:pt>
    <dgm:pt modelId="{D7404CDA-683C-463F-A582-EC5783F67F18}" type="pres">
      <dgm:prSet presAssocID="{87FEB73B-ADB4-BF4C-BC43-2F171AD61797}" presName="Composite" presStyleCnt="0"/>
      <dgm:spPr/>
    </dgm:pt>
    <dgm:pt modelId="{CB9DC992-7088-4F19-BD11-06A8D1540991}" type="pres">
      <dgm:prSet presAssocID="{87FEB73B-ADB4-BF4C-BC43-2F171AD61797}"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417" r="31834" b="2"/>
          <a:stretch/>
        </a:blipFill>
      </dgm:spPr>
      <dgm:extLst>
        <a:ext uri="{E40237B7-FDA0-4F09-8148-C483321AD2D9}">
          <dgm14:cNvPr xmlns:dgm14="http://schemas.microsoft.com/office/drawing/2010/diagram" id="0" name="" descr="numerals and finance"/>
        </a:ext>
      </dgm:extLst>
    </dgm:pt>
    <dgm:pt modelId="{272CEAF9-AF8B-40BA-8FA8-0D3F56120A50}" type="pres">
      <dgm:prSet presAssocID="{87FEB73B-ADB4-BF4C-BC43-2F171AD61797}" presName="Subtitle" presStyleLbl="revTx" presStyleIdx="2" presStyleCnt="6">
        <dgm:presLayoutVars>
          <dgm:chMax val="0"/>
          <dgm:bulletEnabled/>
        </dgm:presLayoutVars>
      </dgm:prSet>
      <dgm:spPr/>
    </dgm:pt>
    <dgm:pt modelId="{AC9DE468-1B18-478A-82D8-E2B35326E712}" type="pres">
      <dgm:prSet presAssocID="{87FEB73B-ADB4-BF4C-BC43-2F171AD61797}" presName="Description" presStyleLbl="revTx" presStyleIdx="3" presStyleCnt="6">
        <dgm:presLayoutVars>
          <dgm:bulletEnabled/>
        </dgm:presLayoutVars>
      </dgm:prSet>
      <dgm:spPr/>
    </dgm:pt>
    <dgm:pt modelId="{8AC57AB6-699F-4A47-B0DF-E35A7CEF71E6}" type="pres">
      <dgm:prSet presAssocID="{771123A6-E5CB-EF45-86D1-954E4967EEBA}" presName="sibTrans" presStyleLbl="sibTrans2D1" presStyleIdx="0" presStyleCnt="0"/>
      <dgm:spPr/>
    </dgm:pt>
    <dgm:pt modelId="{69B83B0C-7355-4FF7-ADFB-7D1C2D8A675E}" type="pres">
      <dgm:prSet presAssocID="{622F51CB-D953-7748-8FD1-C69028623917}" presName="Composite" presStyleCnt="0"/>
      <dgm:spPr/>
    </dgm:pt>
    <dgm:pt modelId="{25113236-9062-4D0D-85E3-D72669CA0C14}" type="pres">
      <dgm:prSet presAssocID="{622F51CB-D953-7748-8FD1-C69028623917}"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2616" r="24637" b="5"/>
          <a:stretch/>
        </a:blipFill>
      </dgm:spPr>
      <dgm:extLst>
        <a:ext uri="{E40237B7-FDA0-4F09-8148-C483321AD2D9}">
          <dgm14:cNvPr xmlns:dgm14="http://schemas.microsoft.com/office/drawing/2010/diagram" id="0" name="" descr="Login web form"/>
        </a:ext>
      </dgm:extLst>
    </dgm:pt>
    <dgm:pt modelId="{A304762B-A184-4CF4-9857-58027A525B22}" type="pres">
      <dgm:prSet presAssocID="{622F51CB-D953-7748-8FD1-C69028623917}" presName="Subtitle" presStyleLbl="revTx" presStyleIdx="4" presStyleCnt="6">
        <dgm:presLayoutVars>
          <dgm:chMax val="0"/>
          <dgm:bulletEnabled/>
        </dgm:presLayoutVars>
      </dgm:prSet>
      <dgm:spPr/>
    </dgm:pt>
    <dgm:pt modelId="{0A16F773-FEA1-4B05-94E4-D6CEF8544E7A}" type="pres">
      <dgm:prSet presAssocID="{622F51CB-D953-7748-8FD1-C69028623917}" presName="Description" presStyleLbl="revTx" presStyleIdx="5" presStyleCnt="6">
        <dgm:presLayoutVars>
          <dgm:bulletEnabled/>
        </dgm:presLayoutVars>
      </dgm:prSet>
      <dgm:spPr/>
    </dgm:pt>
  </dgm:ptLst>
  <dgm:cxnLst>
    <dgm:cxn modelId="{A160EE01-9C56-0645-BE66-5C2C1EBDEDF6}" srcId="{6234043F-26B8-A140-824E-B5288BACC45D}" destId="{4383A2F7-03FC-2A4C-B38B-752A4C6FD537}" srcOrd="0" destOrd="0" parTransId="{C2634B2F-8EB1-E24F-93BD-AA7F44AD63C4}" sibTransId="{E22BC27C-487E-E047-A22F-C626E35165AB}"/>
    <dgm:cxn modelId="{90A1A818-1DDA-CB43-B2FE-917D831EFF0D}" type="presOf" srcId="{5874B9F2-89E9-3546-8B45-DFE117E90458}" destId="{700FD2B6-6EB1-472E-893A-4238F7F184E2}" srcOrd="0" destOrd="0" presId="urn:microsoft.com/office/officeart/2024/3/layout/verticalVisualTextBlock1"/>
    <dgm:cxn modelId="{D39B1F1A-5E45-3245-B6DB-73CFBFA4464F}" type="presOf" srcId="{F8AAD1C3-4173-0E49-9194-1C8752E7301C}" destId="{AC9DE468-1B18-478A-82D8-E2B35326E712}" srcOrd="0" destOrd="0" presId="urn:microsoft.com/office/officeart/2024/3/layout/verticalVisualTextBlock1"/>
    <dgm:cxn modelId="{66AB972F-8949-4345-B115-49C773D03FF6}" type="presOf" srcId="{87FEB73B-ADB4-BF4C-BC43-2F171AD61797}" destId="{272CEAF9-AF8B-40BA-8FA8-0D3F56120A50}" srcOrd="0" destOrd="0" presId="urn:microsoft.com/office/officeart/2024/3/layout/verticalVisualTextBlock1"/>
    <dgm:cxn modelId="{4A80F02F-2E6C-AE41-A3D9-D41895DA1038}" srcId="{622F51CB-D953-7748-8FD1-C69028623917}" destId="{50FBF459-0BA4-DF4C-9B46-D87F1ADA438E}" srcOrd="0" destOrd="0" parTransId="{B07EB2A9-FD90-7744-8578-14CDF6B71332}" sibTransId="{EDEBC594-822C-5B4E-907E-3F19EDD07397}"/>
    <dgm:cxn modelId="{FA501B52-635C-7947-B742-90E01EDEF866}" type="presOf" srcId="{3BCFC791-ABA7-964D-8D7F-8CC315D053F6}" destId="{8CC9C61E-DD0C-48D9-9C9D-C09E614EEDF3}" srcOrd="0" destOrd="0" presId="urn:microsoft.com/office/officeart/2024/3/layout/verticalVisualTextBlock1"/>
    <dgm:cxn modelId="{82611B56-0A2A-1842-96AF-FE12161F7286}" type="presOf" srcId="{4383A2F7-03FC-2A4C-B38B-752A4C6FD537}" destId="{4DF2F924-FB00-4D9F-8F09-54734B548662}" srcOrd="0" destOrd="0" presId="urn:microsoft.com/office/officeart/2024/3/layout/verticalVisualTextBlock1"/>
    <dgm:cxn modelId="{1D949961-4B8F-0D4D-8F1C-C80B8644CF30}" type="presOf" srcId="{50FBF459-0BA4-DF4C-9B46-D87F1ADA438E}" destId="{0A16F773-FEA1-4B05-94E4-D6CEF8544E7A}" srcOrd="0" destOrd="0" presId="urn:microsoft.com/office/officeart/2024/3/layout/verticalVisualTextBlock1"/>
    <dgm:cxn modelId="{B4183071-8703-6F44-8E70-7A08AB500BF2}" type="presOf" srcId="{771123A6-E5CB-EF45-86D1-954E4967EEBA}" destId="{8AC57AB6-699F-4A47-B0DF-E35A7CEF71E6}" srcOrd="0" destOrd="0" presId="urn:microsoft.com/office/officeart/2024/3/layout/verticalVisualTextBlock1"/>
    <dgm:cxn modelId="{E2F024A6-DC8A-5C4A-92AC-29DD452511BB}" srcId="{5874B9F2-89E9-3546-8B45-DFE117E90458}" destId="{87FEB73B-ADB4-BF4C-BC43-2F171AD61797}" srcOrd="1" destOrd="0" parTransId="{BC54EECF-5843-F745-9C47-F8A3FB2FB6AE}" sibTransId="{771123A6-E5CB-EF45-86D1-954E4967EEBA}"/>
    <dgm:cxn modelId="{47EC35A9-32E2-FB4E-9221-E329C5264851}" srcId="{87FEB73B-ADB4-BF4C-BC43-2F171AD61797}" destId="{F8AAD1C3-4173-0E49-9194-1C8752E7301C}" srcOrd="0" destOrd="0" parTransId="{D3A50B0F-E98D-5C41-AD2F-9AD9AB89F7E0}" sibTransId="{9C3A2F5F-7F52-2149-8248-9FEB94123484}"/>
    <dgm:cxn modelId="{E2600CC2-8B0F-D044-97E4-090066B76291}" type="presOf" srcId="{6234043F-26B8-A140-824E-B5288BACC45D}" destId="{4E7A557C-DAF6-4C21-956E-BC1818FC0EA3}" srcOrd="0" destOrd="0" presId="urn:microsoft.com/office/officeart/2024/3/layout/verticalVisualTextBlock1"/>
    <dgm:cxn modelId="{EF54E0D3-136A-B945-8474-3A5412B9FF9E}" srcId="{5874B9F2-89E9-3546-8B45-DFE117E90458}" destId="{6234043F-26B8-A140-824E-B5288BACC45D}" srcOrd="0" destOrd="0" parTransId="{B1301DAA-6FCB-D345-B0DD-F9394D3B5A79}" sibTransId="{3BCFC791-ABA7-964D-8D7F-8CC315D053F6}"/>
    <dgm:cxn modelId="{6E0B0CE4-CAE2-5C4D-A71D-B343140B795E}" srcId="{5874B9F2-89E9-3546-8B45-DFE117E90458}" destId="{622F51CB-D953-7748-8FD1-C69028623917}" srcOrd="2" destOrd="0" parTransId="{AC241D10-63C7-2047-8102-65EFB993BE3D}" sibTransId="{C8EB3C7D-B41C-6446-9A80-A47C4FEDA5B3}"/>
    <dgm:cxn modelId="{11012AE8-5298-7046-9FE8-08DAB283A6E1}" type="presOf" srcId="{622F51CB-D953-7748-8FD1-C69028623917}" destId="{A304762B-A184-4CF4-9857-58027A525B22}" srcOrd="0" destOrd="0" presId="urn:microsoft.com/office/officeart/2024/3/layout/verticalVisualTextBlock1"/>
    <dgm:cxn modelId="{FF6DDCEB-42A3-FA4B-A6EE-A43F589925F5}" type="presParOf" srcId="{700FD2B6-6EB1-472E-893A-4238F7F184E2}" destId="{B543EE71-E1BE-4A78-ACFB-E08FD7B7411F}" srcOrd="0" destOrd="0" presId="urn:microsoft.com/office/officeart/2024/3/layout/verticalVisualTextBlock1"/>
    <dgm:cxn modelId="{E578513C-8CAC-CD4D-A544-E12260D9E186}" type="presParOf" srcId="{B543EE71-E1BE-4A78-ACFB-E08FD7B7411F}" destId="{2E7BB946-38AB-4DEB-9DDA-F791B6C87D85}" srcOrd="0" destOrd="0" presId="urn:microsoft.com/office/officeart/2024/3/layout/verticalVisualTextBlock1"/>
    <dgm:cxn modelId="{8FC7E66C-1256-4244-8565-900ADB004DEA}" type="presParOf" srcId="{B543EE71-E1BE-4A78-ACFB-E08FD7B7411F}" destId="{4E7A557C-DAF6-4C21-956E-BC1818FC0EA3}" srcOrd="1" destOrd="0" presId="urn:microsoft.com/office/officeart/2024/3/layout/verticalVisualTextBlock1"/>
    <dgm:cxn modelId="{9A0FAEC1-0084-5F44-8793-488FF5AF8E39}" type="presParOf" srcId="{B543EE71-E1BE-4A78-ACFB-E08FD7B7411F}" destId="{4DF2F924-FB00-4D9F-8F09-54734B548662}" srcOrd="2" destOrd="0" presId="urn:microsoft.com/office/officeart/2024/3/layout/verticalVisualTextBlock1"/>
    <dgm:cxn modelId="{E9649284-EF2A-5F45-AD49-B0007844CBA0}" type="presParOf" srcId="{700FD2B6-6EB1-472E-893A-4238F7F184E2}" destId="{8CC9C61E-DD0C-48D9-9C9D-C09E614EEDF3}" srcOrd="1" destOrd="0" presId="urn:microsoft.com/office/officeart/2024/3/layout/verticalVisualTextBlock1"/>
    <dgm:cxn modelId="{08AFB8FD-B0F6-7A4B-A001-511DF2F9CBC2}" type="presParOf" srcId="{700FD2B6-6EB1-472E-893A-4238F7F184E2}" destId="{D7404CDA-683C-463F-A582-EC5783F67F18}" srcOrd="2" destOrd="0" presId="urn:microsoft.com/office/officeart/2024/3/layout/verticalVisualTextBlock1"/>
    <dgm:cxn modelId="{FF82622C-8D83-BF42-8AAC-7449190A5DAB}" type="presParOf" srcId="{D7404CDA-683C-463F-A582-EC5783F67F18}" destId="{CB9DC992-7088-4F19-BD11-06A8D1540991}" srcOrd="0" destOrd="0" presId="urn:microsoft.com/office/officeart/2024/3/layout/verticalVisualTextBlock1"/>
    <dgm:cxn modelId="{301782F6-8D6F-AC4E-808C-4A16D6C3A127}" type="presParOf" srcId="{D7404CDA-683C-463F-A582-EC5783F67F18}" destId="{272CEAF9-AF8B-40BA-8FA8-0D3F56120A50}" srcOrd="1" destOrd="0" presId="urn:microsoft.com/office/officeart/2024/3/layout/verticalVisualTextBlock1"/>
    <dgm:cxn modelId="{42C2F544-A7D2-8C42-8780-32D41BAF62E1}" type="presParOf" srcId="{D7404CDA-683C-463F-A582-EC5783F67F18}" destId="{AC9DE468-1B18-478A-82D8-E2B35326E712}" srcOrd="2" destOrd="0" presId="urn:microsoft.com/office/officeart/2024/3/layout/verticalVisualTextBlock1"/>
    <dgm:cxn modelId="{4E287B7A-475D-4744-BC83-662334F4AFC0}" type="presParOf" srcId="{700FD2B6-6EB1-472E-893A-4238F7F184E2}" destId="{8AC57AB6-699F-4A47-B0DF-E35A7CEF71E6}" srcOrd="3" destOrd="0" presId="urn:microsoft.com/office/officeart/2024/3/layout/verticalVisualTextBlock1"/>
    <dgm:cxn modelId="{9BEC1587-9CA4-FD48-8FD5-04BD384D9600}" type="presParOf" srcId="{700FD2B6-6EB1-472E-893A-4238F7F184E2}" destId="{69B83B0C-7355-4FF7-ADFB-7D1C2D8A675E}" srcOrd="4" destOrd="0" presId="urn:microsoft.com/office/officeart/2024/3/layout/verticalVisualTextBlock1"/>
    <dgm:cxn modelId="{4F9ED381-A726-DE4B-B521-58C44A2AF680}" type="presParOf" srcId="{69B83B0C-7355-4FF7-ADFB-7D1C2D8A675E}" destId="{25113236-9062-4D0D-85E3-D72669CA0C14}" srcOrd="0" destOrd="0" presId="urn:microsoft.com/office/officeart/2024/3/layout/verticalVisualTextBlock1"/>
    <dgm:cxn modelId="{A904FC6B-9353-4A41-BCAF-63B0D7453551}" type="presParOf" srcId="{69B83B0C-7355-4FF7-ADFB-7D1C2D8A675E}" destId="{A304762B-A184-4CF4-9857-58027A525B22}" srcOrd="1" destOrd="0" presId="urn:microsoft.com/office/officeart/2024/3/layout/verticalVisualTextBlock1"/>
    <dgm:cxn modelId="{BA8ABD31-F1B5-6841-8F71-E486CED79DA3}" type="presParOf" srcId="{69B83B0C-7355-4FF7-ADFB-7D1C2D8A675E}" destId="{0A16F773-FEA1-4B05-94E4-D6CEF8544E7A}"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E2FA9C9-03BE-A14A-9BEE-D28E3527F804}" type="doc">
      <dgm:prSet loTypeId="urn:microsoft.com/office/officeart/2024/3/layout/verticalVisualTextBlock1" loCatId="Picture" qsTypeId="urn:microsoft.com/office/officeart/2005/8/quickstyle/simple4" qsCatId="simple" csTypeId="urn:microsoft.com/office/officeart/2005/8/colors/accent0_2" csCatId="mainScheme" phldr="1"/>
      <dgm:spPr/>
      <dgm:t>
        <a:bodyPr/>
        <a:lstStyle/>
        <a:p>
          <a:endParaRPr lang="en-US"/>
        </a:p>
      </dgm:t>
    </dgm:pt>
    <dgm:pt modelId="{D41CE2B5-FFDC-EB4F-A853-097E018DB6A7}">
      <dgm:prSet/>
      <dgm:spPr/>
      <dgm:t>
        <a:bodyPr/>
        <a:lstStyle/>
        <a:p>
          <a:pPr>
            <a:lnSpc>
              <a:spcPct val="100000"/>
            </a:lnSpc>
            <a:defRPr b="1"/>
          </a:pPr>
          <a:r>
            <a:rPr lang="en-US"/>
            <a:t>Avoid Complex Systems</a:t>
          </a:r>
        </a:p>
      </dgm:t>
    </dgm:pt>
    <dgm:pt modelId="{00D10551-F7A6-164F-BD21-1B02D9193340}" type="parTrans" cxnId="{91E093BF-ACE6-A640-B01A-1233C27B5CE4}">
      <dgm:prSet/>
      <dgm:spPr/>
      <dgm:t>
        <a:bodyPr/>
        <a:lstStyle/>
        <a:p>
          <a:endParaRPr lang="en-US"/>
        </a:p>
      </dgm:t>
    </dgm:pt>
    <dgm:pt modelId="{437BCDC2-8B21-B641-8038-543475DF85C1}" type="sibTrans" cxnId="{91E093BF-ACE6-A640-B01A-1233C27B5CE4}">
      <dgm:prSet/>
      <dgm:spPr/>
      <dgm:t>
        <a:bodyPr/>
        <a:lstStyle/>
        <a:p>
          <a:pPr>
            <a:lnSpc>
              <a:spcPct val="100000"/>
            </a:lnSpc>
            <a:defRPr b="1"/>
          </a:pPr>
          <a:endParaRPr lang="en-US"/>
        </a:p>
      </dgm:t>
    </dgm:pt>
    <dgm:pt modelId="{E6649E20-EB63-5045-8989-33EA4A03D9AF}">
      <dgm:prSet/>
      <dgm:spPr/>
      <dgm:t>
        <a:bodyPr/>
        <a:lstStyle/>
        <a:p>
          <a:pPr>
            <a:lnSpc>
              <a:spcPct val="100000"/>
            </a:lnSpc>
          </a:pPr>
          <a:r>
            <a:rPr lang="en-US"/>
            <a:t>Don’t build complicated platforms that increase risk, cost, or create distractions for early-stage ventures.</a:t>
          </a:r>
        </a:p>
      </dgm:t>
    </dgm:pt>
    <dgm:pt modelId="{C6B18608-B8E4-D449-82F1-D37A113B8C88}" type="parTrans" cxnId="{FD26AE22-ABB5-2E40-8540-0A6DA4A2304E}">
      <dgm:prSet/>
      <dgm:spPr/>
      <dgm:t>
        <a:bodyPr/>
        <a:lstStyle/>
        <a:p>
          <a:endParaRPr lang="en-US"/>
        </a:p>
      </dgm:t>
    </dgm:pt>
    <dgm:pt modelId="{BBFB4623-93BE-7A47-96DB-354A6ED2795D}" type="sibTrans" cxnId="{FD26AE22-ABB5-2E40-8540-0A6DA4A2304E}">
      <dgm:prSet/>
      <dgm:spPr/>
      <dgm:t>
        <a:bodyPr/>
        <a:lstStyle/>
        <a:p>
          <a:endParaRPr lang="en-US"/>
        </a:p>
      </dgm:t>
    </dgm:pt>
    <dgm:pt modelId="{4542B17B-4B7F-B54E-8796-C72C0C67775B}">
      <dgm:prSet/>
      <dgm:spPr/>
      <dgm:t>
        <a:bodyPr/>
        <a:lstStyle/>
        <a:p>
          <a:pPr>
            <a:lnSpc>
              <a:spcPct val="100000"/>
            </a:lnSpc>
            <a:defRPr b="1"/>
          </a:pPr>
          <a:r>
            <a:rPr lang="en-US"/>
            <a:t>Skip Unnecessary Features</a:t>
          </a:r>
        </a:p>
      </dgm:t>
    </dgm:pt>
    <dgm:pt modelId="{90D15BD4-9648-7D4E-BE57-D9FF1D504304}" type="parTrans" cxnId="{349AD0F3-29E6-BE4E-995A-6DC7BE2D8081}">
      <dgm:prSet/>
      <dgm:spPr/>
      <dgm:t>
        <a:bodyPr/>
        <a:lstStyle/>
        <a:p>
          <a:endParaRPr lang="en-US"/>
        </a:p>
      </dgm:t>
    </dgm:pt>
    <dgm:pt modelId="{24124822-47F0-FD46-B6DC-444B10F1D80E}" type="sibTrans" cxnId="{349AD0F3-29E6-BE4E-995A-6DC7BE2D8081}">
      <dgm:prSet/>
      <dgm:spPr/>
      <dgm:t>
        <a:bodyPr/>
        <a:lstStyle/>
        <a:p>
          <a:pPr>
            <a:lnSpc>
              <a:spcPct val="100000"/>
            </a:lnSpc>
            <a:defRPr b="1"/>
          </a:pPr>
          <a:endParaRPr lang="en-US"/>
        </a:p>
      </dgm:t>
    </dgm:pt>
    <dgm:pt modelId="{0E2D9380-FA4A-BF41-8B75-B70BF4F1F5DB}">
      <dgm:prSet/>
      <dgm:spPr/>
      <dgm:t>
        <a:bodyPr/>
        <a:lstStyle/>
        <a:p>
          <a:pPr>
            <a:lnSpc>
              <a:spcPct val="100000"/>
            </a:lnSpc>
          </a:pPr>
          <a:r>
            <a:rPr lang="en-US"/>
            <a:t>Bypass lender-style financial models, investor dashboards, and heavy customizations that are not essential early on.</a:t>
          </a:r>
        </a:p>
      </dgm:t>
    </dgm:pt>
    <dgm:pt modelId="{0F1D2DEB-4F0A-4546-9649-52CA6CA3E0A3}" type="parTrans" cxnId="{DDBB33D1-0FFB-E84C-BA19-E9F3C9B44C5F}">
      <dgm:prSet/>
      <dgm:spPr/>
      <dgm:t>
        <a:bodyPr/>
        <a:lstStyle/>
        <a:p>
          <a:endParaRPr lang="en-US"/>
        </a:p>
      </dgm:t>
    </dgm:pt>
    <dgm:pt modelId="{9EC86300-4AC5-F24D-AD41-936DD31B0AEA}" type="sibTrans" cxnId="{DDBB33D1-0FFB-E84C-BA19-E9F3C9B44C5F}">
      <dgm:prSet/>
      <dgm:spPr/>
      <dgm:t>
        <a:bodyPr/>
        <a:lstStyle/>
        <a:p>
          <a:endParaRPr lang="en-US"/>
        </a:p>
      </dgm:t>
    </dgm:pt>
    <dgm:pt modelId="{00C0A020-B2D3-554D-AE2E-3CDD74506C65}">
      <dgm:prSet/>
      <dgm:spPr/>
      <dgm:t>
        <a:bodyPr/>
        <a:lstStyle/>
        <a:p>
          <a:pPr>
            <a:lnSpc>
              <a:spcPct val="100000"/>
            </a:lnSpc>
            <a:defRPr b="1"/>
          </a:pPr>
          <a:r>
            <a:rPr lang="en-US"/>
            <a:t>Focus on Essentials</a:t>
          </a:r>
        </a:p>
      </dgm:t>
    </dgm:pt>
    <dgm:pt modelId="{2907A6E7-62B8-0C4B-B1EB-D6BB1CF03933}" type="parTrans" cxnId="{7E21025C-449F-3441-933F-EA8BCECDD21E}">
      <dgm:prSet/>
      <dgm:spPr/>
      <dgm:t>
        <a:bodyPr/>
        <a:lstStyle/>
        <a:p>
          <a:endParaRPr lang="en-US"/>
        </a:p>
      </dgm:t>
    </dgm:pt>
    <dgm:pt modelId="{4122DABF-360D-FC43-B769-687390704E79}" type="sibTrans" cxnId="{7E21025C-449F-3441-933F-EA8BCECDD21E}">
      <dgm:prSet/>
      <dgm:spPr/>
      <dgm:t>
        <a:bodyPr/>
        <a:lstStyle/>
        <a:p>
          <a:endParaRPr lang="en-US"/>
        </a:p>
      </dgm:t>
    </dgm:pt>
    <dgm:pt modelId="{B8462C4D-4219-9141-9B70-7CFCE2DA854D}">
      <dgm:prSet/>
      <dgm:spPr/>
      <dgm:t>
        <a:bodyPr/>
        <a:lstStyle/>
        <a:p>
          <a:pPr>
            <a:lnSpc>
              <a:spcPct val="100000"/>
            </a:lnSpc>
          </a:pPr>
          <a:r>
            <a:rPr lang="en-US"/>
            <a:t>Concentrate efforts and say no to premature scaling. Focus is key for early success.</a:t>
          </a:r>
        </a:p>
      </dgm:t>
    </dgm:pt>
    <dgm:pt modelId="{D33A0710-99C7-624C-AC7D-61A9BE11CADB}" type="parTrans" cxnId="{0C01C50C-C913-2443-9324-EC0A6C870562}">
      <dgm:prSet/>
      <dgm:spPr/>
      <dgm:t>
        <a:bodyPr/>
        <a:lstStyle/>
        <a:p>
          <a:endParaRPr lang="en-US"/>
        </a:p>
      </dgm:t>
    </dgm:pt>
    <dgm:pt modelId="{36EEEF5B-3192-0547-A52A-9E5EEFB4F18B}" type="sibTrans" cxnId="{0C01C50C-C913-2443-9324-EC0A6C870562}">
      <dgm:prSet/>
      <dgm:spPr/>
      <dgm:t>
        <a:bodyPr/>
        <a:lstStyle/>
        <a:p>
          <a:endParaRPr lang="en-US"/>
        </a:p>
      </dgm:t>
    </dgm:pt>
    <dgm:pt modelId="{8A427CEE-CFAF-4994-8152-CEC8F1DC989D}" type="pres">
      <dgm:prSet presAssocID="{7E2FA9C9-03BE-A14A-9BEE-D28E3527F804}" presName="Root" presStyleCnt="0">
        <dgm:presLayoutVars>
          <dgm:dir/>
          <dgm:resizeHandles val="exact"/>
        </dgm:presLayoutVars>
      </dgm:prSet>
      <dgm:spPr/>
    </dgm:pt>
    <dgm:pt modelId="{E2FA4A7A-4B74-4B61-A35B-9D67BBA22855}" type="pres">
      <dgm:prSet presAssocID="{D41CE2B5-FFDC-EB4F-A853-097E018DB6A7}" presName="Composite" presStyleCnt="0"/>
      <dgm:spPr/>
    </dgm:pt>
    <dgm:pt modelId="{25A42E8D-68B7-40AD-8E21-DF2C697D748E}" type="pres">
      <dgm:prSet presAssocID="{D41CE2B5-FFDC-EB4F-A853-097E018DB6A7}"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0266" r="11231" b="-4"/>
          <a:stretch/>
        </a:blipFill>
      </dgm:spPr>
      <dgm:extLst>
        <a:ext uri="{E40237B7-FDA0-4F09-8148-C483321AD2D9}">
          <dgm14:cNvPr xmlns:dgm14="http://schemas.microsoft.com/office/drawing/2010/diagram" id="0" name="" descr="Teamwork concept with two businessman, &quot;searching&quot; and &quot;idea&quot; symbols."/>
        </a:ext>
      </dgm:extLst>
    </dgm:pt>
    <dgm:pt modelId="{8052EA57-52F9-4934-9ED7-930201C20996}" type="pres">
      <dgm:prSet presAssocID="{D41CE2B5-FFDC-EB4F-A853-097E018DB6A7}" presName="Subtitle" presStyleLbl="revTx" presStyleIdx="0" presStyleCnt="6">
        <dgm:presLayoutVars>
          <dgm:chMax val="0"/>
          <dgm:bulletEnabled/>
        </dgm:presLayoutVars>
      </dgm:prSet>
      <dgm:spPr/>
    </dgm:pt>
    <dgm:pt modelId="{A59B3FAB-AD55-43D8-B942-82CFAD6BD098}" type="pres">
      <dgm:prSet presAssocID="{D41CE2B5-FFDC-EB4F-A853-097E018DB6A7}" presName="Description" presStyleLbl="revTx" presStyleIdx="1" presStyleCnt="6">
        <dgm:presLayoutVars>
          <dgm:bulletEnabled/>
        </dgm:presLayoutVars>
      </dgm:prSet>
      <dgm:spPr/>
    </dgm:pt>
    <dgm:pt modelId="{FC934947-F3F8-435D-9DF7-3446EBEAD54F}" type="pres">
      <dgm:prSet presAssocID="{437BCDC2-8B21-B641-8038-543475DF85C1}" presName="sibTrans" presStyleLbl="sibTrans2D1" presStyleIdx="0" presStyleCnt="0"/>
      <dgm:spPr/>
    </dgm:pt>
    <dgm:pt modelId="{CA0F8578-63AC-456B-8D53-3AD0D3AA6E20}" type="pres">
      <dgm:prSet presAssocID="{4542B17B-4B7F-B54E-8796-C72C0C67775B}" presName="Composite" presStyleCnt="0"/>
      <dgm:spPr/>
    </dgm:pt>
    <dgm:pt modelId="{8B65953D-6A4B-4F22-8A7A-AE2AFF4B93A3}" type="pres">
      <dgm:prSet presAssocID="{4542B17B-4B7F-B54E-8796-C72C0C67775B}"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69" r="20332" b="1"/>
          <a:stretch/>
        </a:blipFill>
      </dgm:spPr>
      <dgm:extLst>
        <a:ext uri="{E40237B7-FDA0-4F09-8148-C483321AD2D9}">
          <dgm14:cNvPr xmlns:dgm14="http://schemas.microsoft.com/office/drawing/2010/diagram" id="0" name="" descr="Row of red checkmarks on a clipboard."/>
        </a:ext>
      </dgm:extLst>
    </dgm:pt>
    <dgm:pt modelId="{C1A8B986-A53D-4800-AF74-483198B41FE2}" type="pres">
      <dgm:prSet presAssocID="{4542B17B-4B7F-B54E-8796-C72C0C67775B}" presName="Subtitle" presStyleLbl="revTx" presStyleIdx="2" presStyleCnt="6">
        <dgm:presLayoutVars>
          <dgm:chMax val="0"/>
          <dgm:bulletEnabled/>
        </dgm:presLayoutVars>
      </dgm:prSet>
      <dgm:spPr/>
    </dgm:pt>
    <dgm:pt modelId="{CD05F33F-6A5B-4AEF-99D9-84DD6713CEE5}" type="pres">
      <dgm:prSet presAssocID="{4542B17B-4B7F-B54E-8796-C72C0C67775B}" presName="Description" presStyleLbl="revTx" presStyleIdx="3" presStyleCnt="6">
        <dgm:presLayoutVars>
          <dgm:bulletEnabled/>
        </dgm:presLayoutVars>
      </dgm:prSet>
      <dgm:spPr/>
    </dgm:pt>
    <dgm:pt modelId="{7076DA04-1A0E-4CC5-891F-E5817804309F}" type="pres">
      <dgm:prSet presAssocID="{24124822-47F0-FD46-B6DC-444B10F1D80E}" presName="sibTrans" presStyleLbl="sibTrans2D1" presStyleIdx="0" presStyleCnt="0"/>
      <dgm:spPr/>
    </dgm:pt>
    <dgm:pt modelId="{E19C9F93-2B69-4237-B936-27092F0F1442}" type="pres">
      <dgm:prSet presAssocID="{00C0A020-B2D3-554D-AE2E-3CDD74506C65}" presName="Composite" presStyleCnt="0"/>
      <dgm:spPr/>
    </dgm:pt>
    <dgm:pt modelId="{C25B6D35-ADAF-43C4-A12A-80D4B2C4B499}" type="pres">
      <dgm:prSet presAssocID="{00C0A020-B2D3-554D-AE2E-3CDD74506C65}"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7002" r="16249" b="2"/>
          <a:stretch/>
        </a:blipFill>
      </dgm:spPr>
      <dgm:extLst>
        <a:ext uri="{E40237B7-FDA0-4F09-8148-C483321AD2D9}">
          <dgm14:cNvPr xmlns:dgm14="http://schemas.microsoft.com/office/drawing/2010/diagram" id="0" name="" descr="Young businessman going to work with skateboard."/>
        </a:ext>
      </dgm:extLst>
    </dgm:pt>
    <dgm:pt modelId="{105443FD-7C29-4AFB-8453-81574D221F9F}" type="pres">
      <dgm:prSet presAssocID="{00C0A020-B2D3-554D-AE2E-3CDD74506C65}" presName="Subtitle" presStyleLbl="revTx" presStyleIdx="4" presStyleCnt="6">
        <dgm:presLayoutVars>
          <dgm:chMax val="0"/>
          <dgm:bulletEnabled/>
        </dgm:presLayoutVars>
      </dgm:prSet>
      <dgm:spPr/>
    </dgm:pt>
    <dgm:pt modelId="{666CE235-B5AF-4639-8484-CF88DA78BCC4}" type="pres">
      <dgm:prSet presAssocID="{00C0A020-B2D3-554D-AE2E-3CDD74506C65}" presName="Description" presStyleLbl="revTx" presStyleIdx="5" presStyleCnt="6">
        <dgm:presLayoutVars>
          <dgm:bulletEnabled/>
        </dgm:presLayoutVars>
      </dgm:prSet>
      <dgm:spPr/>
    </dgm:pt>
  </dgm:ptLst>
  <dgm:cxnLst>
    <dgm:cxn modelId="{0C01C50C-C913-2443-9324-EC0A6C870562}" srcId="{00C0A020-B2D3-554D-AE2E-3CDD74506C65}" destId="{B8462C4D-4219-9141-9B70-7CFCE2DA854D}" srcOrd="0" destOrd="0" parTransId="{D33A0710-99C7-624C-AC7D-61A9BE11CADB}" sibTransId="{36EEEF5B-3192-0547-A52A-9E5EEFB4F18B}"/>
    <dgm:cxn modelId="{FD26AE22-ABB5-2E40-8540-0A6DA4A2304E}" srcId="{D41CE2B5-FFDC-EB4F-A853-097E018DB6A7}" destId="{E6649E20-EB63-5045-8989-33EA4A03D9AF}" srcOrd="0" destOrd="0" parTransId="{C6B18608-B8E4-D449-82F1-D37A113B8C88}" sibTransId="{BBFB4623-93BE-7A47-96DB-354A6ED2795D}"/>
    <dgm:cxn modelId="{7E21025C-449F-3441-933F-EA8BCECDD21E}" srcId="{7E2FA9C9-03BE-A14A-9BEE-D28E3527F804}" destId="{00C0A020-B2D3-554D-AE2E-3CDD74506C65}" srcOrd="2" destOrd="0" parTransId="{2907A6E7-62B8-0C4B-B1EB-D6BB1CF03933}" sibTransId="{4122DABF-360D-FC43-B769-687390704E79}"/>
    <dgm:cxn modelId="{37D57F67-697A-F34C-807D-B18D90D21569}" type="presOf" srcId="{24124822-47F0-FD46-B6DC-444B10F1D80E}" destId="{7076DA04-1A0E-4CC5-891F-E5817804309F}" srcOrd="0" destOrd="0" presId="urn:microsoft.com/office/officeart/2024/3/layout/verticalVisualTextBlock1"/>
    <dgm:cxn modelId="{5F062369-E53D-D44A-8E43-EB90F380AFA8}" type="presOf" srcId="{4542B17B-4B7F-B54E-8796-C72C0C67775B}" destId="{C1A8B986-A53D-4800-AF74-483198B41FE2}" srcOrd="0" destOrd="0" presId="urn:microsoft.com/office/officeart/2024/3/layout/verticalVisualTextBlock1"/>
    <dgm:cxn modelId="{0F0C7477-C25D-9A47-AD63-6C1307F01F61}" type="presOf" srcId="{E6649E20-EB63-5045-8989-33EA4A03D9AF}" destId="{A59B3FAB-AD55-43D8-B942-82CFAD6BD098}" srcOrd="0" destOrd="0" presId="urn:microsoft.com/office/officeart/2024/3/layout/verticalVisualTextBlock1"/>
    <dgm:cxn modelId="{91E093BF-ACE6-A640-B01A-1233C27B5CE4}" srcId="{7E2FA9C9-03BE-A14A-9BEE-D28E3527F804}" destId="{D41CE2B5-FFDC-EB4F-A853-097E018DB6A7}" srcOrd="0" destOrd="0" parTransId="{00D10551-F7A6-164F-BD21-1B02D9193340}" sibTransId="{437BCDC2-8B21-B641-8038-543475DF85C1}"/>
    <dgm:cxn modelId="{92B824CB-9D28-E24A-BA53-5789712F1892}" type="presOf" srcId="{7E2FA9C9-03BE-A14A-9BEE-D28E3527F804}" destId="{8A427CEE-CFAF-4994-8152-CEC8F1DC989D}" srcOrd="0" destOrd="0" presId="urn:microsoft.com/office/officeart/2024/3/layout/verticalVisualTextBlock1"/>
    <dgm:cxn modelId="{DDBB33D1-0FFB-E84C-BA19-E9F3C9B44C5F}" srcId="{4542B17B-4B7F-B54E-8796-C72C0C67775B}" destId="{0E2D9380-FA4A-BF41-8B75-B70BF4F1F5DB}" srcOrd="0" destOrd="0" parTransId="{0F1D2DEB-4F0A-4546-9649-52CA6CA3E0A3}" sibTransId="{9EC86300-4AC5-F24D-AD41-936DD31B0AEA}"/>
    <dgm:cxn modelId="{51CB44D4-34E9-7A43-9135-3EC043E10D4C}" type="presOf" srcId="{437BCDC2-8B21-B641-8038-543475DF85C1}" destId="{FC934947-F3F8-435D-9DF7-3446EBEAD54F}" srcOrd="0" destOrd="0" presId="urn:microsoft.com/office/officeart/2024/3/layout/verticalVisualTextBlock1"/>
    <dgm:cxn modelId="{87AA05D7-C52D-AA4A-8088-746DE3769182}" type="presOf" srcId="{D41CE2B5-FFDC-EB4F-A853-097E018DB6A7}" destId="{8052EA57-52F9-4934-9ED7-930201C20996}" srcOrd="0" destOrd="0" presId="urn:microsoft.com/office/officeart/2024/3/layout/verticalVisualTextBlock1"/>
    <dgm:cxn modelId="{824069EA-3C72-7944-A5FD-0480697080C3}" type="presOf" srcId="{0E2D9380-FA4A-BF41-8B75-B70BF4F1F5DB}" destId="{CD05F33F-6A5B-4AEF-99D9-84DD6713CEE5}" srcOrd="0" destOrd="0" presId="urn:microsoft.com/office/officeart/2024/3/layout/verticalVisualTextBlock1"/>
    <dgm:cxn modelId="{AFE6BFEB-6742-AC4D-895C-7BC71CAA1843}" type="presOf" srcId="{B8462C4D-4219-9141-9B70-7CFCE2DA854D}" destId="{666CE235-B5AF-4639-8484-CF88DA78BCC4}" srcOrd="0" destOrd="0" presId="urn:microsoft.com/office/officeart/2024/3/layout/verticalVisualTextBlock1"/>
    <dgm:cxn modelId="{349AD0F3-29E6-BE4E-995A-6DC7BE2D8081}" srcId="{7E2FA9C9-03BE-A14A-9BEE-D28E3527F804}" destId="{4542B17B-4B7F-B54E-8796-C72C0C67775B}" srcOrd="1" destOrd="0" parTransId="{90D15BD4-9648-7D4E-BE57-D9FF1D504304}" sibTransId="{24124822-47F0-FD46-B6DC-444B10F1D80E}"/>
    <dgm:cxn modelId="{778CC2FD-47BE-1E4B-B667-90BF6B6EB5E2}" type="presOf" srcId="{00C0A020-B2D3-554D-AE2E-3CDD74506C65}" destId="{105443FD-7C29-4AFB-8453-81574D221F9F}" srcOrd="0" destOrd="0" presId="urn:microsoft.com/office/officeart/2024/3/layout/verticalVisualTextBlock1"/>
    <dgm:cxn modelId="{A619C1BA-C89A-D84E-8572-AD3A8F14A95C}" type="presParOf" srcId="{8A427CEE-CFAF-4994-8152-CEC8F1DC989D}" destId="{E2FA4A7A-4B74-4B61-A35B-9D67BBA22855}" srcOrd="0" destOrd="0" presId="urn:microsoft.com/office/officeart/2024/3/layout/verticalVisualTextBlock1"/>
    <dgm:cxn modelId="{FA62DB19-F7EE-8342-B296-BD1F8A396455}" type="presParOf" srcId="{E2FA4A7A-4B74-4B61-A35B-9D67BBA22855}" destId="{25A42E8D-68B7-40AD-8E21-DF2C697D748E}" srcOrd="0" destOrd="0" presId="urn:microsoft.com/office/officeart/2024/3/layout/verticalVisualTextBlock1"/>
    <dgm:cxn modelId="{1EE4130D-FC77-D44C-BF08-AB744B8F4988}" type="presParOf" srcId="{E2FA4A7A-4B74-4B61-A35B-9D67BBA22855}" destId="{8052EA57-52F9-4934-9ED7-930201C20996}" srcOrd="1" destOrd="0" presId="urn:microsoft.com/office/officeart/2024/3/layout/verticalVisualTextBlock1"/>
    <dgm:cxn modelId="{D16A02C6-14FC-E943-844E-A4C379266EED}" type="presParOf" srcId="{E2FA4A7A-4B74-4B61-A35B-9D67BBA22855}" destId="{A59B3FAB-AD55-43D8-B942-82CFAD6BD098}" srcOrd="2" destOrd="0" presId="urn:microsoft.com/office/officeart/2024/3/layout/verticalVisualTextBlock1"/>
    <dgm:cxn modelId="{DAE53778-F050-5046-B575-433F80DDBAEF}" type="presParOf" srcId="{8A427CEE-CFAF-4994-8152-CEC8F1DC989D}" destId="{FC934947-F3F8-435D-9DF7-3446EBEAD54F}" srcOrd="1" destOrd="0" presId="urn:microsoft.com/office/officeart/2024/3/layout/verticalVisualTextBlock1"/>
    <dgm:cxn modelId="{3E809674-FD27-0C44-BDDF-E8BB950C2F15}" type="presParOf" srcId="{8A427CEE-CFAF-4994-8152-CEC8F1DC989D}" destId="{CA0F8578-63AC-456B-8D53-3AD0D3AA6E20}" srcOrd="2" destOrd="0" presId="urn:microsoft.com/office/officeart/2024/3/layout/verticalVisualTextBlock1"/>
    <dgm:cxn modelId="{19A41BF1-A3A8-4844-B143-EFEE8DED8218}" type="presParOf" srcId="{CA0F8578-63AC-456B-8D53-3AD0D3AA6E20}" destId="{8B65953D-6A4B-4F22-8A7A-AE2AFF4B93A3}" srcOrd="0" destOrd="0" presId="urn:microsoft.com/office/officeart/2024/3/layout/verticalVisualTextBlock1"/>
    <dgm:cxn modelId="{97660290-C1E1-AD42-A328-DCCE8D87E548}" type="presParOf" srcId="{CA0F8578-63AC-456B-8D53-3AD0D3AA6E20}" destId="{C1A8B986-A53D-4800-AF74-483198B41FE2}" srcOrd="1" destOrd="0" presId="urn:microsoft.com/office/officeart/2024/3/layout/verticalVisualTextBlock1"/>
    <dgm:cxn modelId="{AE1F58C8-0272-C148-8464-7BFCFE36CF3A}" type="presParOf" srcId="{CA0F8578-63AC-456B-8D53-3AD0D3AA6E20}" destId="{CD05F33F-6A5B-4AEF-99D9-84DD6713CEE5}" srcOrd="2" destOrd="0" presId="urn:microsoft.com/office/officeart/2024/3/layout/verticalVisualTextBlock1"/>
    <dgm:cxn modelId="{6ED38E84-E569-834F-9EE9-FF4C75B91723}" type="presParOf" srcId="{8A427CEE-CFAF-4994-8152-CEC8F1DC989D}" destId="{7076DA04-1A0E-4CC5-891F-E5817804309F}" srcOrd="3" destOrd="0" presId="urn:microsoft.com/office/officeart/2024/3/layout/verticalVisualTextBlock1"/>
    <dgm:cxn modelId="{6DBABA15-7CBC-794D-AE64-BE36B0AA2607}" type="presParOf" srcId="{8A427CEE-CFAF-4994-8152-CEC8F1DC989D}" destId="{E19C9F93-2B69-4237-B936-27092F0F1442}" srcOrd="4" destOrd="0" presId="urn:microsoft.com/office/officeart/2024/3/layout/verticalVisualTextBlock1"/>
    <dgm:cxn modelId="{BAA9ACCE-83F7-8A47-8A55-DA89C95DB45E}" type="presParOf" srcId="{E19C9F93-2B69-4237-B936-27092F0F1442}" destId="{C25B6D35-ADAF-43C4-A12A-80D4B2C4B499}" srcOrd="0" destOrd="0" presId="urn:microsoft.com/office/officeart/2024/3/layout/verticalVisualTextBlock1"/>
    <dgm:cxn modelId="{338F5CF6-8C00-ED46-A60D-9955B791F75D}" type="presParOf" srcId="{E19C9F93-2B69-4237-B936-27092F0F1442}" destId="{105443FD-7C29-4AFB-8453-81574D221F9F}" srcOrd="1" destOrd="0" presId="urn:microsoft.com/office/officeart/2024/3/layout/verticalVisualTextBlock1"/>
    <dgm:cxn modelId="{4B8252D9-BDA7-404F-B4C2-7F88DEB63505}" type="presParOf" srcId="{E19C9F93-2B69-4237-B936-27092F0F1442}" destId="{666CE235-B5AF-4639-8484-CF88DA78BCC4}"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92D75-C351-914C-B864-21890E65A362}">
      <dsp:nvSpPr>
        <dsp:cNvPr id="0" name=""/>
        <dsp:cNvSpPr/>
      </dsp:nvSpPr>
      <dsp:spPr>
        <a:xfrm>
          <a:off x="3317797" y="1963130"/>
          <a:ext cx="1492405" cy="149240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n-US" sz="4000" kern="1200" dirty="0"/>
            <a:t>ACG</a:t>
          </a:r>
        </a:p>
      </dsp:txBody>
      <dsp:txXfrm>
        <a:off x="3536355" y="2181688"/>
        <a:ext cx="1055289" cy="1055289"/>
      </dsp:txXfrm>
    </dsp:sp>
    <dsp:sp modelId="{8AC33008-4010-C248-911F-86D8D48D257E}">
      <dsp:nvSpPr>
        <dsp:cNvPr id="0" name=""/>
        <dsp:cNvSpPr/>
      </dsp:nvSpPr>
      <dsp:spPr>
        <a:xfrm rot="16200000">
          <a:off x="3838366" y="1720972"/>
          <a:ext cx="451266" cy="33050"/>
        </a:xfrm>
        <a:custGeom>
          <a:avLst/>
          <a:gdLst/>
          <a:ahLst/>
          <a:cxnLst/>
          <a:rect l="0" t="0" r="0" b="0"/>
          <a:pathLst>
            <a:path>
              <a:moveTo>
                <a:pt x="0" y="16525"/>
              </a:moveTo>
              <a:lnTo>
                <a:pt x="451266" y="1652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52718" y="1726216"/>
        <a:ext cx="22563" cy="22563"/>
      </dsp:txXfrm>
    </dsp:sp>
    <dsp:sp modelId="{CB3F706A-DE6A-2243-AF9F-C0F81622CEE9}">
      <dsp:nvSpPr>
        <dsp:cNvPr id="0" name=""/>
        <dsp:cNvSpPr/>
      </dsp:nvSpPr>
      <dsp:spPr>
        <a:xfrm>
          <a:off x="3317797" y="19459"/>
          <a:ext cx="1492405" cy="149240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Owners</a:t>
          </a:r>
        </a:p>
      </dsp:txBody>
      <dsp:txXfrm>
        <a:off x="3536355" y="238017"/>
        <a:ext cx="1055289" cy="1055289"/>
      </dsp:txXfrm>
    </dsp:sp>
    <dsp:sp modelId="{1802B3BC-6C96-6D4E-A58D-74A3251645E0}">
      <dsp:nvSpPr>
        <dsp:cNvPr id="0" name=""/>
        <dsp:cNvSpPr/>
      </dsp:nvSpPr>
      <dsp:spPr>
        <a:xfrm>
          <a:off x="4810202" y="2692808"/>
          <a:ext cx="451266" cy="33050"/>
        </a:xfrm>
        <a:custGeom>
          <a:avLst/>
          <a:gdLst/>
          <a:ahLst/>
          <a:cxnLst/>
          <a:rect l="0" t="0" r="0" b="0"/>
          <a:pathLst>
            <a:path>
              <a:moveTo>
                <a:pt x="0" y="16525"/>
              </a:moveTo>
              <a:lnTo>
                <a:pt x="451266" y="1652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24554" y="2698051"/>
        <a:ext cx="22563" cy="22563"/>
      </dsp:txXfrm>
    </dsp:sp>
    <dsp:sp modelId="{A8230936-5CC0-D946-8F4F-63149CEF86A1}">
      <dsp:nvSpPr>
        <dsp:cNvPr id="0" name=""/>
        <dsp:cNvSpPr/>
      </dsp:nvSpPr>
      <dsp:spPr>
        <a:xfrm>
          <a:off x="5261469" y="1963130"/>
          <a:ext cx="1492405" cy="149240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Tokenization </a:t>
          </a:r>
        </a:p>
      </dsp:txBody>
      <dsp:txXfrm>
        <a:off x="5480027" y="2181688"/>
        <a:ext cx="1055289" cy="1055289"/>
      </dsp:txXfrm>
    </dsp:sp>
    <dsp:sp modelId="{E0825DED-21CE-F84C-A9F0-E65FBC7D321D}">
      <dsp:nvSpPr>
        <dsp:cNvPr id="0" name=""/>
        <dsp:cNvSpPr/>
      </dsp:nvSpPr>
      <dsp:spPr>
        <a:xfrm rot="5400000">
          <a:off x="3838366" y="3664644"/>
          <a:ext cx="451266" cy="33050"/>
        </a:xfrm>
        <a:custGeom>
          <a:avLst/>
          <a:gdLst/>
          <a:ahLst/>
          <a:cxnLst/>
          <a:rect l="0" t="0" r="0" b="0"/>
          <a:pathLst>
            <a:path>
              <a:moveTo>
                <a:pt x="0" y="16525"/>
              </a:moveTo>
              <a:lnTo>
                <a:pt x="451266" y="1652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52718" y="3669887"/>
        <a:ext cx="22563" cy="22563"/>
      </dsp:txXfrm>
    </dsp:sp>
    <dsp:sp modelId="{99D72918-D267-A342-9064-AB965473CF5E}">
      <dsp:nvSpPr>
        <dsp:cNvPr id="0" name=""/>
        <dsp:cNvSpPr/>
      </dsp:nvSpPr>
      <dsp:spPr>
        <a:xfrm>
          <a:off x="3317797" y="3906802"/>
          <a:ext cx="1492405" cy="149240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Originators</a:t>
          </a:r>
        </a:p>
      </dsp:txBody>
      <dsp:txXfrm>
        <a:off x="3536355" y="4125360"/>
        <a:ext cx="1055289" cy="1055289"/>
      </dsp:txXfrm>
    </dsp:sp>
    <dsp:sp modelId="{3CA5F4BA-30BB-7945-A55E-DE959E337469}">
      <dsp:nvSpPr>
        <dsp:cNvPr id="0" name=""/>
        <dsp:cNvSpPr/>
      </dsp:nvSpPr>
      <dsp:spPr>
        <a:xfrm rot="10800000">
          <a:off x="2866530" y="2692808"/>
          <a:ext cx="451266" cy="33050"/>
        </a:xfrm>
        <a:custGeom>
          <a:avLst/>
          <a:gdLst/>
          <a:ahLst/>
          <a:cxnLst/>
          <a:rect l="0" t="0" r="0" b="0"/>
          <a:pathLst>
            <a:path>
              <a:moveTo>
                <a:pt x="0" y="16525"/>
              </a:moveTo>
              <a:lnTo>
                <a:pt x="451266" y="1652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3080882" y="2698051"/>
        <a:ext cx="22563" cy="22563"/>
      </dsp:txXfrm>
    </dsp:sp>
    <dsp:sp modelId="{3C8B5FD0-07D6-304A-8E94-852E8F118814}">
      <dsp:nvSpPr>
        <dsp:cNvPr id="0" name=""/>
        <dsp:cNvSpPr/>
      </dsp:nvSpPr>
      <dsp:spPr>
        <a:xfrm>
          <a:off x="1374125" y="1963130"/>
          <a:ext cx="1492405" cy="149240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Investors</a:t>
          </a:r>
        </a:p>
      </dsp:txBody>
      <dsp:txXfrm>
        <a:off x="1592683" y="2181688"/>
        <a:ext cx="1055289" cy="10552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BB946-38AB-4DEB-9DDA-F791B6C87D85}">
      <dsp:nvSpPr>
        <dsp:cNvPr id="0" name=""/>
        <dsp:cNvSpPr/>
      </dsp:nvSpPr>
      <dsp:spPr>
        <a:xfrm>
          <a:off x="0" y="0"/>
          <a:ext cx="1854553" cy="185455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t="28773" r="2" b="4478"/>
          <a:stretch/>
        </a:blipFill>
        <a:ln>
          <a:noFill/>
        </a:ln>
        <a:effectLst/>
      </dsp:spPr>
      <dsp:style>
        <a:lnRef idx="0">
          <a:scrgbClr r="0" g="0" b="0"/>
        </a:lnRef>
        <a:fillRef idx="3">
          <a:scrgbClr r="0" g="0" b="0"/>
        </a:fillRef>
        <a:effectRef idx="2">
          <a:scrgbClr r="0" g="0" b="0"/>
        </a:effectRef>
        <a:fontRef idx="minor">
          <a:schemeClr val="lt1"/>
        </a:fontRef>
      </dsp:style>
    </dsp:sp>
    <dsp:sp modelId="{4E7A557C-DAF6-4C21-956E-BC1818FC0EA3}">
      <dsp:nvSpPr>
        <dsp:cNvPr id="0" name=""/>
        <dsp:cNvSpPr/>
      </dsp:nvSpPr>
      <dsp:spPr>
        <a:xfrm>
          <a:off x="2034553" y="0"/>
          <a:ext cx="4155226" cy="37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Property Discovery and Filtering</a:t>
          </a:r>
        </a:p>
      </dsp:txBody>
      <dsp:txXfrm>
        <a:off x="2034553" y="0"/>
        <a:ext cx="4155226" cy="370034"/>
      </dsp:txXfrm>
    </dsp:sp>
    <dsp:sp modelId="{4DF2F924-FB00-4D9F-8F09-54734B548662}">
      <dsp:nvSpPr>
        <dsp:cNvPr id="0" name=""/>
        <dsp:cNvSpPr/>
      </dsp:nvSpPr>
      <dsp:spPr>
        <a:xfrm>
          <a:off x="2034553" y="370034"/>
          <a:ext cx="4155226" cy="1484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Efficient property search and filtering are crucial for identifying commercial opportunities quickly and accurately in the MVP stack.</a:t>
          </a:r>
        </a:p>
      </dsp:txBody>
      <dsp:txXfrm>
        <a:off x="2034553" y="370034"/>
        <a:ext cx="4155226" cy="1484518"/>
      </dsp:txXfrm>
    </dsp:sp>
    <dsp:sp modelId="{CB9DC992-7088-4F19-BD11-06A8D1540991}">
      <dsp:nvSpPr>
        <dsp:cNvPr id="0" name=""/>
        <dsp:cNvSpPr/>
      </dsp:nvSpPr>
      <dsp:spPr>
        <a:xfrm>
          <a:off x="0" y="2002917"/>
          <a:ext cx="1854553" cy="185455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417" r="31834" b="2"/>
          <a:stretch/>
        </a:blipFill>
        <a:ln>
          <a:noFill/>
        </a:ln>
        <a:effectLst/>
      </dsp:spPr>
      <dsp:style>
        <a:lnRef idx="0">
          <a:scrgbClr r="0" g="0" b="0"/>
        </a:lnRef>
        <a:fillRef idx="3">
          <a:scrgbClr r="0" g="0" b="0"/>
        </a:fillRef>
        <a:effectRef idx="2">
          <a:scrgbClr r="0" g="0" b="0"/>
        </a:effectRef>
        <a:fontRef idx="minor">
          <a:schemeClr val="lt1"/>
        </a:fontRef>
      </dsp:style>
    </dsp:sp>
    <dsp:sp modelId="{272CEAF9-AF8B-40BA-8FA8-0D3F56120A50}">
      <dsp:nvSpPr>
        <dsp:cNvPr id="0" name=""/>
        <dsp:cNvSpPr/>
      </dsp:nvSpPr>
      <dsp:spPr>
        <a:xfrm>
          <a:off x="2034553" y="2002917"/>
          <a:ext cx="4155226" cy="37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Ownership and Market Insights</a:t>
          </a:r>
        </a:p>
      </dsp:txBody>
      <dsp:txXfrm>
        <a:off x="2034553" y="2002917"/>
        <a:ext cx="4155226" cy="370034"/>
      </dsp:txXfrm>
    </dsp:sp>
    <dsp:sp modelId="{AC9DE468-1B18-478A-82D8-E2B35326E712}">
      <dsp:nvSpPr>
        <dsp:cNvPr id="0" name=""/>
        <dsp:cNvSpPr/>
      </dsp:nvSpPr>
      <dsp:spPr>
        <a:xfrm>
          <a:off x="2034553" y="2372952"/>
          <a:ext cx="4155226" cy="1484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Basic ownership resolution clarifies property details while market NOI estimation offers fast financial insights for decision making.</a:t>
          </a:r>
        </a:p>
      </dsp:txBody>
      <dsp:txXfrm>
        <a:off x="2034553" y="2372952"/>
        <a:ext cx="4155226" cy="1484518"/>
      </dsp:txXfrm>
    </dsp:sp>
    <dsp:sp modelId="{25113236-9062-4D0D-85E3-D72669CA0C14}">
      <dsp:nvSpPr>
        <dsp:cNvPr id="0" name=""/>
        <dsp:cNvSpPr/>
      </dsp:nvSpPr>
      <dsp:spPr>
        <a:xfrm>
          <a:off x="0" y="4005834"/>
          <a:ext cx="1854553" cy="185455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2616" r="24637" b="5"/>
          <a:stretch/>
        </a:blipFill>
        <a:ln>
          <a:noFill/>
        </a:ln>
        <a:effectLst/>
      </dsp:spPr>
      <dsp:style>
        <a:lnRef idx="0">
          <a:scrgbClr r="0" g="0" b="0"/>
        </a:lnRef>
        <a:fillRef idx="3">
          <a:scrgbClr r="0" g="0" b="0"/>
        </a:fillRef>
        <a:effectRef idx="2">
          <a:scrgbClr r="0" g="0" b="0"/>
        </a:effectRef>
        <a:fontRef idx="minor">
          <a:schemeClr val="lt1"/>
        </a:fontRef>
      </dsp:style>
    </dsp:sp>
    <dsp:sp modelId="{A304762B-A184-4CF4-9857-58027A525B22}">
      <dsp:nvSpPr>
        <dsp:cNvPr id="0" name=""/>
        <dsp:cNvSpPr/>
      </dsp:nvSpPr>
      <dsp:spPr>
        <a:xfrm>
          <a:off x="2034553" y="4005834"/>
          <a:ext cx="4155226" cy="37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Deal Fitness and CRM Tools</a:t>
          </a:r>
        </a:p>
      </dsp:txBody>
      <dsp:txXfrm>
        <a:off x="2034553" y="4005834"/>
        <a:ext cx="4155226" cy="370034"/>
      </dsp:txXfrm>
    </dsp:sp>
    <dsp:sp modelId="{0A16F773-FEA1-4B05-94E4-D6CEF8544E7A}">
      <dsp:nvSpPr>
        <dsp:cNvPr id="0" name=""/>
        <dsp:cNvSpPr/>
      </dsp:nvSpPr>
      <dsp:spPr>
        <a:xfrm>
          <a:off x="2034553" y="4375869"/>
          <a:ext cx="4155226" cy="1484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Deal scoring, intake gatekeeper, asset brief templates, and CRM help manage contacts, assets, and workflow efficiently.</a:t>
          </a:r>
        </a:p>
      </dsp:txBody>
      <dsp:txXfrm>
        <a:off x="2034553" y="4375869"/>
        <a:ext cx="4155226" cy="14845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A42E8D-68B7-40AD-8E21-DF2C697D748E}">
      <dsp:nvSpPr>
        <dsp:cNvPr id="0" name=""/>
        <dsp:cNvSpPr/>
      </dsp:nvSpPr>
      <dsp:spPr>
        <a:xfrm>
          <a:off x="0" y="0"/>
          <a:ext cx="1854553" cy="185455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0266" r="11231" b="-4"/>
          <a:stretch/>
        </a:blipFill>
        <a:ln>
          <a:noFill/>
        </a:ln>
        <a:effectLst/>
      </dsp:spPr>
      <dsp:style>
        <a:lnRef idx="0">
          <a:scrgbClr r="0" g="0" b="0"/>
        </a:lnRef>
        <a:fillRef idx="3">
          <a:scrgbClr r="0" g="0" b="0"/>
        </a:fillRef>
        <a:effectRef idx="2">
          <a:scrgbClr r="0" g="0" b="0"/>
        </a:effectRef>
        <a:fontRef idx="minor">
          <a:schemeClr val="lt1"/>
        </a:fontRef>
      </dsp:style>
    </dsp:sp>
    <dsp:sp modelId="{8052EA57-52F9-4934-9ED7-930201C20996}">
      <dsp:nvSpPr>
        <dsp:cNvPr id="0" name=""/>
        <dsp:cNvSpPr/>
      </dsp:nvSpPr>
      <dsp:spPr>
        <a:xfrm>
          <a:off x="2034553" y="0"/>
          <a:ext cx="4155226" cy="37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Avoid Complex Systems</a:t>
          </a:r>
        </a:p>
      </dsp:txBody>
      <dsp:txXfrm>
        <a:off x="2034553" y="0"/>
        <a:ext cx="4155226" cy="370034"/>
      </dsp:txXfrm>
    </dsp:sp>
    <dsp:sp modelId="{A59B3FAB-AD55-43D8-B942-82CFAD6BD098}">
      <dsp:nvSpPr>
        <dsp:cNvPr id="0" name=""/>
        <dsp:cNvSpPr/>
      </dsp:nvSpPr>
      <dsp:spPr>
        <a:xfrm>
          <a:off x="2034553" y="370034"/>
          <a:ext cx="4155226" cy="1484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Don’t build complicated platforms that increase risk, cost, or create distractions for early-stage ventures.</a:t>
          </a:r>
        </a:p>
      </dsp:txBody>
      <dsp:txXfrm>
        <a:off x="2034553" y="370034"/>
        <a:ext cx="4155226" cy="1484518"/>
      </dsp:txXfrm>
    </dsp:sp>
    <dsp:sp modelId="{8B65953D-6A4B-4F22-8A7A-AE2AFF4B93A3}">
      <dsp:nvSpPr>
        <dsp:cNvPr id="0" name=""/>
        <dsp:cNvSpPr/>
      </dsp:nvSpPr>
      <dsp:spPr>
        <a:xfrm>
          <a:off x="0" y="2002917"/>
          <a:ext cx="1854553" cy="185455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69" r="20332" b="1"/>
          <a:stretch/>
        </a:blipFill>
        <a:ln>
          <a:noFill/>
        </a:ln>
        <a:effectLst/>
      </dsp:spPr>
      <dsp:style>
        <a:lnRef idx="0">
          <a:scrgbClr r="0" g="0" b="0"/>
        </a:lnRef>
        <a:fillRef idx="3">
          <a:scrgbClr r="0" g="0" b="0"/>
        </a:fillRef>
        <a:effectRef idx="2">
          <a:scrgbClr r="0" g="0" b="0"/>
        </a:effectRef>
        <a:fontRef idx="minor">
          <a:schemeClr val="lt1"/>
        </a:fontRef>
      </dsp:style>
    </dsp:sp>
    <dsp:sp modelId="{C1A8B986-A53D-4800-AF74-483198B41FE2}">
      <dsp:nvSpPr>
        <dsp:cNvPr id="0" name=""/>
        <dsp:cNvSpPr/>
      </dsp:nvSpPr>
      <dsp:spPr>
        <a:xfrm>
          <a:off x="2034553" y="2002917"/>
          <a:ext cx="4155226" cy="37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Skip Unnecessary Features</a:t>
          </a:r>
        </a:p>
      </dsp:txBody>
      <dsp:txXfrm>
        <a:off x="2034553" y="2002917"/>
        <a:ext cx="4155226" cy="370034"/>
      </dsp:txXfrm>
    </dsp:sp>
    <dsp:sp modelId="{CD05F33F-6A5B-4AEF-99D9-84DD6713CEE5}">
      <dsp:nvSpPr>
        <dsp:cNvPr id="0" name=""/>
        <dsp:cNvSpPr/>
      </dsp:nvSpPr>
      <dsp:spPr>
        <a:xfrm>
          <a:off x="2034553" y="2372952"/>
          <a:ext cx="4155226" cy="1484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Bypass lender-style financial models, investor dashboards, and heavy customizations that are not essential early on.</a:t>
          </a:r>
        </a:p>
      </dsp:txBody>
      <dsp:txXfrm>
        <a:off x="2034553" y="2372952"/>
        <a:ext cx="4155226" cy="1484518"/>
      </dsp:txXfrm>
    </dsp:sp>
    <dsp:sp modelId="{C25B6D35-ADAF-43C4-A12A-80D4B2C4B499}">
      <dsp:nvSpPr>
        <dsp:cNvPr id="0" name=""/>
        <dsp:cNvSpPr/>
      </dsp:nvSpPr>
      <dsp:spPr>
        <a:xfrm>
          <a:off x="0" y="4005834"/>
          <a:ext cx="1854553" cy="185455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7002" r="16249" b="2"/>
          <a:stretch/>
        </a:blipFill>
        <a:ln>
          <a:noFill/>
        </a:ln>
        <a:effectLst/>
      </dsp:spPr>
      <dsp:style>
        <a:lnRef idx="0">
          <a:scrgbClr r="0" g="0" b="0"/>
        </a:lnRef>
        <a:fillRef idx="3">
          <a:scrgbClr r="0" g="0" b="0"/>
        </a:fillRef>
        <a:effectRef idx="2">
          <a:scrgbClr r="0" g="0" b="0"/>
        </a:effectRef>
        <a:fontRef idx="minor">
          <a:schemeClr val="lt1"/>
        </a:fontRef>
      </dsp:style>
    </dsp:sp>
    <dsp:sp modelId="{105443FD-7C29-4AFB-8453-81574D221F9F}">
      <dsp:nvSpPr>
        <dsp:cNvPr id="0" name=""/>
        <dsp:cNvSpPr/>
      </dsp:nvSpPr>
      <dsp:spPr>
        <a:xfrm>
          <a:off x="2034553" y="4005834"/>
          <a:ext cx="4155226" cy="37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Focus on Essentials</a:t>
          </a:r>
        </a:p>
      </dsp:txBody>
      <dsp:txXfrm>
        <a:off x="2034553" y="4005834"/>
        <a:ext cx="4155226" cy="370034"/>
      </dsp:txXfrm>
    </dsp:sp>
    <dsp:sp modelId="{666CE235-B5AF-4639-8484-CF88DA78BCC4}">
      <dsp:nvSpPr>
        <dsp:cNvPr id="0" name=""/>
        <dsp:cNvSpPr/>
      </dsp:nvSpPr>
      <dsp:spPr>
        <a:xfrm>
          <a:off x="2034553" y="4375869"/>
          <a:ext cx="4155226" cy="1484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Concentrate efforts and say no to premature scaling. Focus is key for early success.</a:t>
          </a:r>
        </a:p>
      </dsp:txBody>
      <dsp:txXfrm>
        <a:off x="2034553" y="4375869"/>
        <a:ext cx="4155226" cy="1484518"/>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FF65E2-8BA1-5E49-942C-7906FD2C3EA0}" type="datetimeFigureOut">
              <a:rPr lang="en-US" smtClean="0"/>
              <a:t>1/12/26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A690E6-C9B7-5547-A81C-688F3E84227C}" type="slidenum">
              <a:rPr lang="en-US" smtClean="0"/>
              <a:t>‹#›</a:t>
            </a:fld>
            <a:endParaRPr lang="en-US"/>
          </a:p>
        </p:txBody>
      </p:sp>
    </p:spTree>
    <p:extLst>
      <p:ext uri="{BB962C8B-B14F-4D97-AF65-F5344CB8AC3E}">
        <p14:creationId xmlns:p14="http://schemas.microsoft.com/office/powerpoint/2010/main" val="1813374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source: Microsoft 365 content library
Aurelius Capital Group (ACG) acts as a trusted filter between commercial real estate (CRE) owners and regulated capital or tokenization partners. ACG does not buy properties, issue securities, or hold capital. Instead, it identifies viable CRE deals, screens out weak opportunities, and introduces clean, actionable briefs to suitable partners while maintaining strict regulatory compliance.</a:t>
            </a:r>
          </a:p>
        </p:txBody>
      </p:sp>
      <p:sp>
        <p:nvSpPr>
          <p:cNvPr id="4" name="Slide Number Placeholder 3"/>
          <p:cNvSpPr>
            <a:spLocks noGrp="1"/>
          </p:cNvSpPr>
          <p:nvPr>
            <p:ph type="sldNum" sz="quarter" idx="5"/>
          </p:nvPr>
        </p:nvSpPr>
        <p:spPr/>
        <p:txBody>
          <a:bodyPr/>
          <a:lstStyle/>
          <a:p>
            <a:fld id="{5E03698C-9E8E-9F45-B8C9-81050326AFCF}" type="slidenum">
              <a:rPr lang="en-US" smtClean="0"/>
              <a:t>1</a:t>
            </a:fld>
            <a:endParaRPr lang="en-US"/>
          </a:p>
        </p:txBody>
      </p:sp>
    </p:spTree>
    <p:extLst>
      <p:ext uri="{BB962C8B-B14F-4D97-AF65-F5344CB8AC3E}">
        <p14:creationId xmlns:p14="http://schemas.microsoft.com/office/powerpoint/2010/main" val="4017544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source: Microsoft 365 content library
Consultants and originators with ACG focus on sourcing income-producing CRE opportunities and engaging actual property owners. They collect essential factual data like address, ownership, and objectives, while educating owners on property versus business income. Their role is to qualify opportunities for ACG’s pipeline and maintain deal momentum, but not to underwrite or advise on securities.</a:t>
            </a:r>
          </a:p>
        </p:txBody>
      </p:sp>
      <p:sp>
        <p:nvSpPr>
          <p:cNvPr id="4" name="Slide Number Placeholder 3"/>
          <p:cNvSpPr>
            <a:spLocks noGrp="1"/>
          </p:cNvSpPr>
          <p:nvPr>
            <p:ph type="sldNum" sz="quarter" idx="5"/>
          </p:nvPr>
        </p:nvSpPr>
        <p:spPr/>
        <p:txBody>
          <a:bodyPr/>
          <a:lstStyle/>
          <a:p>
            <a:fld id="{98A690E6-C9B7-5547-A81C-688F3E84227C}" type="slidenum">
              <a:rPr lang="en-US" smtClean="0"/>
              <a:t>3</a:t>
            </a:fld>
            <a:endParaRPr lang="en-US"/>
          </a:p>
        </p:txBody>
      </p:sp>
    </p:spTree>
    <p:extLst>
      <p:ext uri="{BB962C8B-B14F-4D97-AF65-F5344CB8AC3E}">
        <p14:creationId xmlns:p14="http://schemas.microsoft.com/office/powerpoint/2010/main" val="3650630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source: Microsoft 365 content library
Automation streamlines early deal evaluation by filtering opportunities efficiently. Key functions that can be automated include property discovery, ownership resolution, deal scoring, and outreach prioritization. Essential human tasks remain, such as building owner trust, managing expectations, and providing nuanced judgment, ensuring a personal touch where it matters most.</a:t>
            </a:r>
          </a:p>
        </p:txBody>
      </p:sp>
      <p:sp>
        <p:nvSpPr>
          <p:cNvPr id="4" name="Slide Number Placeholder 3"/>
          <p:cNvSpPr>
            <a:spLocks noGrp="1"/>
          </p:cNvSpPr>
          <p:nvPr>
            <p:ph type="sldNum" sz="quarter" idx="5"/>
          </p:nvPr>
        </p:nvSpPr>
        <p:spPr/>
        <p:txBody>
          <a:bodyPr/>
          <a:lstStyle/>
          <a:p>
            <a:fld id="{98A690E6-C9B7-5547-A81C-688F3E84227C}" type="slidenum">
              <a:rPr lang="en-US" smtClean="0"/>
              <a:t>4</a:t>
            </a:fld>
            <a:endParaRPr lang="en-US"/>
          </a:p>
        </p:txBody>
      </p:sp>
    </p:spTree>
    <p:extLst>
      <p:ext uri="{BB962C8B-B14F-4D97-AF65-F5344CB8AC3E}">
        <p14:creationId xmlns:p14="http://schemas.microsoft.com/office/powerpoint/2010/main" val="1210539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source: Microsoft 365 content library
The ACG Automation Stack encompasses three key layers: Data &amp; Intelligence, which includes property discovery, ownership resolution, market NOI estimation, motivation signals, and deal scoring; Workflow &amp; Discipline, featuring intake gatekeeper, asset briefs, and partner routing; and Relationship &amp; Execution Support, providing lightweight CRM, execution tracking, and attribution and compensation logic.</a:t>
            </a:r>
          </a:p>
        </p:txBody>
      </p:sp>
      <p:sp>
        <p:nvSpPr>
          <p:cNvPr id="4" name="Slide Number Placeholder 3"/>
          <p:cNvSpPr>
            <a:spLocks noGrp="1"/>
          </p:cNvSpPr>
          <p:nvPr>
            <p:ph type="sldNum" sz="quarter" idx="5"/>
          </p:nvPr>
        </p:nvSpPr>
        <p:spPr/>
        <p:txBody>
          <a:bodyPr/>
          <a:lstStyle/>
          <a:p>
            <a:fld id="{98A690E6-C9B7-5547-A81C-688F3E84227C}" type="slidenum">
              <a:rPr lang="en-US" smtClean="0"/>
              <a:t>5</a:t>
            </a:fld>
            <a:endParaRPr lang="en-US"/>
          </a:p>
        </p:txBody>
      </p:sp>
    </p:spTree>
    <p:extLst>
      <p:ext uri="{BB962C8B-B14F-4D97-AF65-F5344CB8AC3E}">
        <p14:creationId xmlns:p14="http://schemas.microsoft.com/office/powerpoint/2010/main" val="2866970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source: Microsoft 365 content library
To ensure the MVP supports rapid rejection and clear acceptance, prioritize building: 1) commercial property discovery and filtering, enabling efficient search; 2) basic ownership resolution to clarify property details; and 3) rough market NOI estimation for quick financial insights. Include deal fitness scoring (v1), an intake gatekeeper, standardized asset brief templates, and a simple CRM for managing contacts and tasks.</a:t>
            </a:r>
          </a:p>
        </p:txBody>
      </p:sp>
      <p:sp>
        <p:nvSpPr>
          <p:cNvPr id="4" name="Slide Number Placeholder 3"/>
          <p:cNvSpPr>
            <a:spLocks noGrp="1"/>
          </p:cNvSpPr>
          <p:nvPr>
            <p:ph type="sldNum" sz="quarter" idx="5"/>
          </p:nvPr>
        </p:nvSpPr>
        <p:spPr/>
        <p:txBody>
          <a:bodyPr/>
          <a:lstStyle/>
          <a:p>
            <a:fld id="{98A690E6-C9B7-5547-A81C-688F3E84227C}" type="slidenum">
              <a:rPr lang="en-US" smtClean="0"/>
              <a:t>6</a:t>
            </a:fld>
            <a:endParaRPr lang="en-US"/>
          </a:p>
        </p:txBody>
      </p:sp>
    </p:spTree>
    <p:extLst>
      <p:ext uri="{BB962C8B-B14F-4D97-AF65-F5344CB8AC3E}">
        <p14:creationId xmlns:p14="http://schemas.microsoft.com/office/powerpoint/2010/main" val="3010766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source: Microsoft 365 content library
Early-stage ventures should avoid building complex systems that add risk, cost, or distraction. Skip full lender-style financial models, investor dashboards, and heavy Salesforce customization. Steer clear of black-box AI judgment, consultant gamification, deal marketplaces, and licensing infrastructure. Success comes from focusing efforts and saying no to premature scaling.</a:t>
            </a:r>
          </a:p>
        </p:txBody>
      </p:sp>
      <p:sp>
        <p:nvSpPr>
          <p:cNvPr id="4" name="Slide Number Placeholder 3"/>
          <p:cNvSpPr>
            <a:spLocks noGrp="1"/>
          </p:cNvSpPr>
          <p:nvPr>
            <p:ph type="sldNum" sz="quarter" idx="5"/>
          </p:nvPr>
        </p:nvSpPr>
        <p:spPr/>
        <p:txBody>
          <a:bodyPr/>
          <a:lstStyle/>
          <a:p>
            <a:fld id="{98A690E6-C9B7-5547-A81C-688F3E84227C}" type="slidenum">
              <a:rPr lang="en-US" smtClean="0"/>
              <a:t>7</a:t>
            </a:fld>
            <a:endParaRPr lang="en-US"/>
          </a:p>
        </p:txBody>
      </p:sp>
    </p:spTree>
    <p:extLst>
      <p:ext uri="{BB962C8B-B14F-4D97-AF65-F5344CB8AC3E}">
        <p14:creationId xmlns:p14="http://schemas.microsoft.com/office/powerpoint/2010/main" val="345193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source: Microsoft 365 content library
Best-fit sources include direct owner sourcing through off-market, data-driven methods, consultant or originator referrals, and selective broker relationships focused solely on off-market deals. Supporting sources involve lender and servicer introductions, developer recapitalizations, and long-term family office ties. Research tools are used for validation, not as primary sourcing channels. ACG focuses on capital challenges, not properties already for sale.</a:t>
            </a:r>
          </a:p>
        </p:txBody>
      </p:sp>
      <p:sp>
        <p:nvSpPr>
          <p:cNvPr id="4" name="Slide Number Placeholder 3"/>
          <p:cNvSpPr>
            <a:spLocks noGrp="1"/>
          </p:cNvSpPr>
          <p:nvPr>
            <p:ph type="sldNum" sz="quarter" idx="5"/>
          </p:nvPr>
        </p:nvSpPr>
        <p:spPr/>
        <p:txBody>
          <a:bodyPr/>
          <a:lstStyle/>
          <a:p>
            <a:fld id="{98A690E6-C9B7-5547-A81C-688F3E84227C}" type="slidenum">
              <a:rPr lang="en-US" smtClean="0"/>
              <a:t>8</a:t>
            </a:fld>
            <a:endParaRPr lang="en-US"/>
          </a:p>
        </p:txBody>
      </p:sp>
    </p:spTree>
    <p:extLst>
      <p:ext uri="{BB962C8B-B14F-4D97-AF65-F5344CB8AC3E}">
        <p14:creationId xmlns:p14="http://schemas.microsoft.com/office/powerpoint/2010/main" val="1598495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source: Microsoft 365 content library
Platform imagery should convey filtering, discipline, structure, trust, and institutional calm. Use abstract visuals like layered systems and governance structures to imply authority and process, avoiding property glamour. Focus on capital flow without crypto symbolism and minimal human presence. Avoid brokerage-style listings, token iconography, and sales-driven or hype visuals for a credible, intelligent aesthetic.</a:t>
            </a:r>
          </a:p>
        </p:txBody>
      </p:sp>
      <p:sp>
        <p:nvSpPr>
          <p:cNvPr id="4" name="Slide Number Placeholder 3"/>
          <p:cNvSpPr>
            <a:spLocks noGrp="1"/>
          </p:cNvSpPr>
          <p:nvPr>
            <p:ph type="sldNum" sz="quarter" idx="5"/>
          </p:nvPr>
        </p:nvSpPr>
        <p:spPr/>
        <p:txBody>
          <a:bodyPr/>
          <a:lstStyle/>
          <a:p>
            <a:fld id="{98A690E6-C9B7-5547-A81C-688F3E84227C}" type="slidenum">
              <a:rPr lang="en-US" smtClean="0"/>
              <a:t>9</a:t>
            </a:fld>
            <a:endParaRPr lang="en-US"/>
          </a:p>
        </p:txBody>
      </p:sp>
    </p:spTree>
    <p:extLst>
      <p:ext uri="{BB962C8B-B14F-4D97-AF65-F5344CB8AC3E}">
        <p14:creationId xmlns:p14="http://schemas.microsoft.com/office/powerpoint/2010/main" val="26866881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source: Microsoft 365 content library
Aurelius Capital Group thrives by mastering the space between noise and execution, focusing on discipline, clarity, and trust to identify investment-worthy deals. This approach shapes ACG’s operating logic and automation philosophy, enabling efficient deal sourcing. A unified visual identity and consolidated strategies strengthen ACG’s reference framework for ongoing success.</a:t>
            </a:r>
          </a:p>
        </p:txBody>
      </p:sp>
      <p:sp>
        <p:nvSpPr>
          <p:cNvPr id="4" name="Slide Number Placeholder 3"/>
          <p:cNvSpPr>
            <a:spLocks noGrp="1"/>
          </p:cNvSpPr>
          <p:nvPr>
            <p:ph type="sldNum" sz="quarter" idx="5"/>
          </p:nvPr>
        </p:nvSpPr>
        <p:spPr/>
        <p:txBody>
          <a:bodyPr/>
          <a:lstStyle/>
          <a:p>
            <a:fld id="{98A690E6-C9B7-5547-A81C-688F3E84227C}" type="slidenum">
              <a:rPr lang="en-US" smtClean="0"/>
              <a:t>10</a:t>
            </a:fld>
            <a:endParaRPr lang="en-US"/>
          </a:p>
        </p:txBody>
      </p:sp>
    </p:spTree>
    <p:extLst>
      <p:ext uri="{BB962C8B-B14F-4D97-AF65-F5344CB8AC3E}">
        <p14:creationId xmlns:p14="http://schemas.microsoft.com/office/powerpoint/2010/main" val="3969319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C8404-8898-A6A6-347D-2C60F53844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4FC11C-7781-CFBB-08E6-577BA26F90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F744A0-4C34-C6C7-57C1-CACDEBE8DF5D}"/>
              </a:ext>
            </a:extLst>
          </p:cNvPr>
          <p:cNvSpPr>
            <a:spLocks noGrp="1"/>
          </p:cNvSpPr>
          <p:nvPr>
            <p:ph type="dt" sz="half" idx="10"/>
          </p:nvPr>
        </p:nvSpPr>
        <p:spPr/>
        <p:txBody>
          <a:bodyPr/>
          <a:lstStyle/>
          <a:p>
            <a:fld id="{24D219CF-2391-3F45-8938-81D09339412E}" type="datetimeFigureOut">
              <a:rPr lang="en-US" smtClean="0"/>
              <a:t>1/12/26</a:t>
            </a:fld>
            <a:endParaRPr lang="en-US"/>
          </a:p>
        </p:txBody>
      </p:sp>
      <p:sp>
        <p:nvSpPr>
          <p:cNvPr id="5" name="Footer Placeholder 4">
            <a:extLst>
              <a:ext uri="{FF2B5EF4-FFF2-40B4-BE49-F238E27FC236}">
                <a16:creationId xmlns:a16="http://schemas.microsoft.com/office/drawing/2014/main" id="{5F51B2DF-BFAB-1DE7-9A2A-C96A25E870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9278C2-96AA-C06E-BB9F-5AA2675E2616}"/>
              </a:ext>
            </a:extLst>
          </p:cNvPr>
          <p:cNvSpPr>
            <a:spLocks noGrp="1"/>
          </p:cNvSpPr>
          <p:nvPr>
            <p:ph type="sldNum" sz="quarter" idx="12"/>
          </p:nvPr>
        </p:nvSpPr>
        <p:spPr/>
        <p:txBody>
          <a:bodyPr/>
          <a:lstStyle/>
          <a:p>
            <a:fld id="{0A5AED7F-7BBC-7E4D-B686-8235159452E3}" type="slidenum">
              <a:rPr lang="en-US" smtClean="0"/>
              <a:t>‹#›</a:t>
            </a:fld>
            <a:endParaRPr lang="en-US"/>
          </a:p>
        </p:txBody>
      </p:sp>
    </p:spTree>
    <p:extLst>
      <p:ext uri="{BB962C8B-B14F-4D97-AF65-F5344CB8AC3E}">
        <p14:creationId xmlns:p14="http://schemas.microsoft.com/office/powerpoint/2010/main" val="234147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3F457-CB98-836C-F590-5B7BD36B3B3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0BBCD5-BFB8-33AD-3FF1-222C36C1A5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32003E-E64B-E956-A373-2305FCE3D5E0}"/>
              </a:ext>
            </a:extLst>
          </p:cNvPr>
          <p:cNvSpPr>
            <a:spLocks noGrp="1"/>
          </p:cNvSpPr>
          <p:nvPr>
            <p:ph type="dt" sz="half" idx="10"/>
          </p:nvPr>
        </p:nvSpPr>
        <p:spPr/>
        <p:txBody>
          <a:bodyPr/>
          <a:lstStyle/>
          <a:p>
            <a:fld id="{24D219CF-2391-3F45-8938-81D09339412E}" type="datetimeFigureOut">
              <a:rPr lang="en-US" smtClean="0"/>
              <a:t>1/12/26</a:t>
            </a:fld>
            <a:endParaRPr lang="en-US"/>
          </a:p>
        </p:txBody>
      </p:sp>
      <p:sp>
        <p:nvSpPr>
          <p:cNvPr id="5" name="Footer Placeholder 4">
            <a:extLst>
              <a:ext uri="{FF2B5EF4-FFF2-40B4-BE49-F238E27FC236}">
                <a16:creationId xmlns:a16="http://schemas.microsoft.com/office/drawing/2014/main" id="{99B3A76F-89DC-3641-9D98-9E8AB558C6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8118D3-D17D-23E1-010E-F547B86EB3C5}"/>
              </a:ext>
            </a:extLst>
          </p:cNvPr>
          <p:cNvSpPr>
            <a:spLocks noGrp="1"/>
          </p:cNvSpPr>
          <p:nvPr>
            <p:ph type="sldNum" sz="quarter" idx="12"/>
          </p:nvPr>
        </p:nvSpPr>
        <p:spPr/>
        <p:txBody>
          <a:bodyPr/>
          <a:lstStyle/>
          <a:p>
            <a:fld id="{0A5AED7F-7BBC-7E4D-B686-8235159452E3}" type="slidenum">
              <a:rPr lang="en-US" smtClean="0"/>
              <a:t>‹#›</a:t>
            </a:fld>
            <a:endParaRPr lang="en-US"/>
          </a:p>
        </p:txBody>
      </p:sp>
    </p:spTree>
    <p:extLst>
      <p:ext uri="{BB962C8B-B14F-4D97-AF65-F5344CB8AC3E}">
        <p14:creationId xmlns:p14="http://schemas.microsoft.com/office/powerpoint/2010/main" val="1358085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DCE3FA-B083-68D0-8A4E-BEAAD19D8A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21C6DE-16C0-4BD4-1F11-9DFA67EF5F2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651ECB-7DBC-23C2-AD0A-3EB848C580C0}"/>
              </a:ext>
            </a:extLst>
          </p:cNvPr>
          <p:cNvSpPr>
            <a:spLocks noGrp="1"/>
          </p:cNvSpPr>
          <p:nvPr>
            <p:ph type="dt" sz="half" idx="10"/>
          </p:nvPr>
        </p:nvSpPr>
        <p:spPr/>
        <p:txBody>
          <a:bodyPr/>
          <a:lstStyle/>
          <a:p>
            <a:fld id="{24D219CF-2391-3F45-8938-81D09339412E}" type="datetimeFigureOut">
              <a:rPr lang="en-US" smtClean="0"/>
              <a:t>1/12/26</a:t>
            </a:fld>
            <a:endParaRPr lang="en-US"/>
          </a:p>
        </p:txBody>
      </p:sp>
      <p:sp>
        <p:nvSpPr>
          <p:cNvPr id="5" name="Footer Placeholder 4">
            <a:extLst>
              <a:ext uri="{FF2B5EF4-FFF2-40B4-BE49-F238E27FC236}">
                <a16:creationId xmlns:a16="http://schemas.microsoft.com/office/drawing/2014/main" id="{4DDEB5AE-50D3-B4DB-2D1E-83601DE604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880B6A-0E92-DCAF-6E98-F5C763FE6D48}"/>
              </a:ext>
            </a:extLst>
          </p:cNvPr>
          <p:cNvSpPr>
            <a:spLocks noGrp="1"/>
          </p:cNvSpPr>
          <p:nvPr>
            <p:ph type="sldNum" sz="quarter" idx="12"/>
          </p:nvPr>
        </p:nvSpPr>
        <p:spPr/>
        <p:txBody>
          <a:bodyPr/>
          <a:lstStyle/>
          <a:p>
            <a:fld id="{0A5AED7F-7BBC-7E4D-B686-8235159452E3}" type="slidenum">
              <a:rPr lang="en-US" smtClean="0"/>
              <a:t>‹#›</a:t>
            </a:fld>
            <a:endParaRPr lang="en-US"/>
          </a:p>
        </p:txBody>
      </p:sp>
    </p:spTree>
    <p:extLst>
      <p:ext uri="{BB962C8B-B14F-4D97-AF65-F5344CB8AC3E}">
        <p14:creationId xmlns:p14="http://schemas.microsoft.com/office/powerpoint/2010/main" val="1243375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BFD0-F2CA-D248-C1F5-715914A6DC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6A7E69-6FD6-B4B6-9495-3D75F3CD23D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AEB50E-538D-A4BB-BCB6-D778119B35AD}"/>
              </a:ext>
            </a:extLst>
          </p:cNvPr>
          <p:cNvSpPr>
            <a:spLocks noGrp="1"/>
          </p:cNvSpPr>
          <p:nvPr>
            <p:ph type="dt" sz="half" idx="10"/>
          </p:nvPr>
        </p:nvSpPr>
        <p:spPr/>
        <p:txBody>
          <a:bodyPr/>
          <a:lstStyle/>
          <a:p>
            <a:fld id="{24D219CF-2391-3F45-8938-81D09339412E}" type="datetimeFigureOut">
              <a:rPr lang="en-US" smtClean="0"/>
              <a:t>1/12/26</a:t>
            </a:fld>
            <a:endParaRPr lang="en-US"/>
          </a:p>
        </p:txBody>
      </p:sp>
      <p:sp>
        <p:nvSpPr>
          <p:cNvPr id="5" name="Footer Placeholder 4">
            <a:extLst>
              <a:ext uri="{FF2B5EF4-FFF2-40B4-BE49-F238E27FC236}">
                <a16:creationId xmlns:a16="http://schemas.microsoft.com/office/drawing/2014/main" id="{F7C024BF-B871-27E6-5CBC-5C547B0564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79AA20-F9D2-1B26-5C92-BB9568742141}"/>
              </a:ext>
            </a:extLst>
          </p:cNvPr>
          <p:cNvSpPr>
            <a:spLocks noGrp="1"/>
          </p:cNvSpPr>
          <p:nvPr>
            <p:ph type="sldNum" sz="quarter" idx="12"/>
          </p:nvPr>
        </p:nvSpPr>
        <p:spPr/>
        <p:txBody>
          <a:bodyPr/>
          <a:lstStyle/>
          <a:p>
            <a:fld id="{0A5AED7F-7BBC-7E4D-B686-8235159452E3}" type="slidenum">
              <a:rPr lang="en-US" smtClean="0"/>
              <a:t>‹#›</a:t>
            </a:fld>
            <a:endParaRPr lang="en-US"/>
          </a:p>
        </p:txBody>
      </p:sp>
    </p:spTree>
    <p:extLst>
      <p:ext uri="{BB962C8B-B14F-4D97-AF65-F5344CB8AC3E}">
        <p14:creationId xmlns:p14="http://schemas.microsoft.com/office/powerpoint/2010/main" val="16580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9AC17-423B-C53B-4377-30CF6DE7AD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0A57EB-32D1-79CE-C8D4-B4767DBE69E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3AD21D-A28B-F027-3581-C3F031054166}"/>
              </a:ext>
            </a:extLst>
          </p:cNvPr>
          <p:cNvSpPr>
            <a:spLocks noGrp="1"/>
          </p:cNvSpPr>
          <p:nvPr>
            <p:ph type="dt" sz="half" idx="10"/>
          </p:nvPr>
        </p:nvSpPr>
        <p:spPr/>
        <p:txBody>
          <a:bodyPr/>
          <a:lstStyle/>
          <a:p>
            <a:fld id="{24D219CF-2391-3F45-8938-81D09339412E}" type="datetimeFigureOut">
              <a:rPr lang="en-US" smtClean="0"/>
              <a:t>1/12/26</a:t>
            </a:fld>
            <a:endParaRPr lang="en-US"/>
          </a:p>
        </p:txBody>
      </p:sp>
      <p:sp>
        <p:nvSpPr>
          <p:cNvPr id="5" name="Footer Placeholder 4">
            <a:extLst>
              <a:ext uri="{FF2B5EF4-FFF2-40B4-BE49-F238E27FC236}">
                <a16:creationId xmlns:a16="http://schemas.microsoft.com/office/drawing/2014/main" id="{5F2ACE6B-0FC5-33FA-ECCE-85F5644621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26F0AE-E920-D9CE-6429-5D96FDD0EB7E}"/>
              </a:ext>
            </a:extLst>
          </p:cNvPr>
          <p:cNvSpPr>
            <a:spLocks noGrp="1"/>
          </p:cNvSpPr>
          <p:nvPr>
            <p:ph type="sldNum" sz="quarter" idx="12"/>
          </p:nvPr>
        </p:nvSpPr>
        <p:spPr/>
        <p:txBody>
          <a:bodyPr/>
          <a:lstStyle/>
          <a:p>
            <a:fld id="{0A5AED7F-7BBC-7E4D-B686-8235159452E3}" type="slidenum">
              <a:rPr lang="en-US" smtClean="0"/>
              <a:t>‹#›</a:t>
            </a:fld>
            <a:endParaRPr lang="en-US"/>
          </a:p>
        </p:txBody>
      </p:sp>
    </p:spTree>
    <p:extLst>
      <p:ext uri="{BB962C8B-B14F-4D97-AF65-F5344CB8AC3E}">
        <p14:creationId xmlns:p14="http://schemas.microsoft.com/office/powerpoint/2010/main" val="4581187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8672F-D64D-5157-0FEA-254E3AA8C5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D02A96-BED1-AEB4-6EF5-213EBAB62A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D8BA9B-4943-BDC0-074E-45C3B98972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55F9AA-E214-2F7B-3797-A636DDD63228}"/>
              </a:ext>
            </a:extLst>
          </p:cNvPr>
          <p:cNvSpPr>
            <a:spLocks noGrp="1"/>
          </p:cNvSpPr>
          <p:nvPr>
            <p:ph type="dt" sz="half" idx="10"/>
          </p:nvPr>
        </p:nvSpPr>
        <p:spPr/>
        <p:txBody>
          <a:bodyPr/>
          <a:lstStyle/>
          <a:p>
            <a:fld id="{24D219CF-2391-3F45-8938-81D09339412E}" type="datetimeFigureOut">
              <a:rPr lang="en-US" smtClean="0"/>
              <a:t>1/12/26</a:t>
            </a:fld>
            <a:endParaRPr lang="en-US"/>
          </a:p>
        </p:txBody>
      </p:sp>
      <p:sp>
        <p:nvSpPr>
          <p:cNvPr id="6" name="Footer Placeholder 5">
            <a:extLst>
              <a:ext uri="{FF2B5EF4-FFF2-40B4-BE49-F238E27FC236}">
                <a16:creationId xmlns:a16="http://schemas.microsoft.com/office/drawing/2014/main" id="{A79444A0-7CB6-BA00-56AC-78151D9D9D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B0A8DA-AE13-933C-8CF4-B1AAC73BBC1D}"/>
              </a:ext>
            </a:extLst>
          </p:cNvPr>
          <p:cNvSpPr>
            <a:spLocks noGrp="1"/>
          </p:cNvSpPr>
          <p:nvPr>
            <p:ph type="sldNum" sz="quarter" idx="12"/>
          </p:nvPr>
        </p:nvSpPr>
        <p:spPr/>
        <p:txBody>
          <a:bodyPr/>
          <a:lstStyle/>
          <a:p>
            <a:fld id="{0A5AED7F-7BBC-7E4D-B686-8235159452E3}" type="slidenum">
              <a:rPr lang="en-US" smtClean="0"/>
              <a:t>‹#›</a:t>
            </a:fld>
            <a:endParaRPr lang="en-US"/>
          </a:p>
        </p:txBody>
      </p:sp>
    </p:spTree>
    <p:extLst>
      <p:ext uri="{BB962C8B-B14F-4D97-AF65-F5344CB8AC3E}">
        <p14:creationId xmlns:p14="http://schemas.microsoft.com/office/powerpoint/2010/main" val="782506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BA235-94E0-7E9F-90A1-5AB496CE58C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5B9C48-3AB3-D92F-5BCF-BCCEE488FF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876A74-B1A4-14F7-1CF9-09CC7D7932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82B2ED-ED47-B602-F00C-87C17F2B4A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4EE55F-D6CE-7518-8F16-F2B046DF04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88F2C8-F520-214F-17BB-88B5E6637648}"/>
              </a:ext>
            </a:extLst>
          </p:cNvPr>
          <p:cNvSpPr>
            <a:spLocks noGrp="1"/>
          </p:cNvSpPr>
          <p:nvPr>
            <p:ph type="dt" sz="half" idx="10"/>
          </p:nvPr>
        </p:nvSpPr>
        <p:spPr/>
        <p:txBody>
          <a:bodyPr/>
          <a:lstStyle/>
          <a:p>
            <a:fld id="{24D219CF-2391-3F45-8938-81D09339412E}" type="datetimeFigureOut">
              <a:rPr lang="en-US" smtClean="0"/>
              <a:t>1/12/26</a:t>
            </a:fld>
            <a:endParaRPr lang="en-US"/>
          </a:p>
        </p:txBody>
      </p:sp>
      <p:sp>
        <p:nvSpPr>
          <p:cNvPr id="8" name="Footer Placeholder 7">
            <a:extLst>
              <a:ext uri="{FF2B5EF4-FFF2-40B4-BE49-F238E27FC236}">
                <a16:creationId xmlns:a16="http://schemas.microsoft.com/office/drawing/2014/main" id="{E9C285B9-D8AC-4D05-E67C-597B4A142E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FC2B568-5F23-6950-F9A7-3DF2B4812F19}"/>
              </a:ext>
            </a:extLst>
          </p:cNvPr>
          <p:cNvSpPr>
            <a:spLocks noGrp="1"/>
          </p:cNvSpPr>
          <p:nvPr>
            <p:ph type="sldNum" sz="quarter" idx="12"/>
          </p:nvPr>
        </p:nvSpPr>
        <p:spPr/>
        <p:txBody>
          <a:bodyPr/>
          <a:lstStyle/>
          <a:p>
            <a:fld id="{0A5AED7F-7BBC-7E4D-B686-8235159452E3}" type="slidenum">
              <a:rPr lang="en-US" smtClean="0"/>
              <a:t>‹#›</a:t>
            </a:fld>
            <a:endParaRPr lang="en-US"/>
          </a:p>
        </p:txBody>
      </p:sp>
    </p:spTree>
    <p:extLst>
      <p:ext uri="{BB962C8B-B14F-4D97-AF65-F5344CB8AC3E}">
        <p14:creationId xmlns:p14="http://schemas.microsoft.com/office/powerpoint/2010/main" val="37966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7C480-5C75-9FDA-36FA-C7E680F0C9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6C97526-815D-F182-F010-031C288B95B6}"/>
              </a:ext>
            </a:extLst>
          </p:cNvPr>
          <p:cNvSpPr>
            <a:spLocks noGrp="1"/>
          </p:cNvSpPr>
          <p:nvPr>
            <p:ph type="dt" sz="half" idx="10"/>
          </p:nvPr>
        </p:nvSpPr>
        <p:spPr/>
        <p:txBody>
          <a:bodyPr/>
          <a:lstStyle/>
          <a:p>
            <a:fld id="{24D219CF-2391-3F45-8938-81D09339412E}" type="datetimeFigureOut">
              <a:rPr lang="en-US" smtClean="0"/>
              <a:t>1/12/26</a:t>
            </a:fld>
            <a:endParaRPr lang="en-US"/>
          </a:p>
        </p:txBody>
      </p:sp>
      <p:sp>
        <p:nvSpPr>
          <p:cNvPr id="4" name="Footer Placeholder 3">
            <a:extLst>
              <a:ext uri="{FF2B5EF4-FFF2-40B4-BE49-F238E27FC236}">
                <a16:creationId xmlns:a16="http://schemas.microsoft.com/office/drawing/2014/main" id="{54273D24-B2A6-2A06-0FE4-14ADD4EE98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C630D88-2C28-7AB4-9A37-4F7D2C602BCF}"/>
              </a:ext>
            </a:extLst>
          </p:cNvPr>
          <p:cNvSpPr>
            <a:spLocks noGrp="1"/>
          </p:cNvSpPr>
          <p:nvPr>
            <p:ph type="sldNum" sz="quarter" idx="12"/>
          </p:nvPr>
        </p:nvSpPr>
        <p:spPr/>
        <p:txBody>
          <a:bodyPr/>
          <a:lstStyle/>
          <a:p>
            <a:fld id="{0A5AED7F-7BBC-7E4D-B686-8235159452E3}" type="slidenum">
              <a:rPr lang="en-US" smtClean="0"/>
              <a:t>‹#›</a:t>
            </a:fld>
            <a:endParaRPr lang="en-US"/>
          </a:p>
        </p:txBody>
      </p:sp>
    </p:spTree>
    <p:extLst>
      <p:ext uri="{BB962C8B-B14F-4D97-AF65-F5344CB8AC3E}">
        <p14:creationId xmlns:p14="http://schemas.microsoft.com/office/powerpoint/2010/main" val="845443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6FED78-71A8-53AA-46AB-596AB7250E97}"/>
              </a:ext>
            </a:extLst>
          </p:cNvPr>
          <p:cNvSpPr>
            <a:spLocks noGrp="1"/>
          </p:cNvSpPr>
          <p:nvPr>
            <p:ph type="dt" sz="half" idx="10"/>
          </p:nvPr>
        </p:nvSpPr>
        <p:spPr/>
        <p:txBody>
          <a:bodyPr/>
          <a:lstStyle/>
          <a:p>
            <a:fld id="{24D219CF-2391-3F45-8938-81D09339412E}" type="datetimeFigureOut">
              <a:rPr lang="en-US" smtClean="0"/>
              <a:t>1/12/26</a:t>
            </a:fld>
            <a:endParaRPr lang="en-US"/>
          </a:p>
        </p:txBody>
      </p:sp>
      <p:sp>
        <p:nvSpPr>
          <p:cNvPr id="3" name="Footer Placeholder 2">
            <a:extLst>
              <a:ext uri="{FF2B5EF4-FFF2-40B4-BE49-F238E27FC236}">
                <a16:creationId xmlns:a16="http://schemas.microsoft.com/office/drawing/2014/main" id="{62A22E66-CA8F-3253-8EB0-B4C5C61A74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B84D421-5E58-0380-5ADA-15F93FA1CCE4}"/>
              </a:ext>
            </a:extLst>
          </p:cNvPr>
          <p:cNvSpPr>
            <a:spLocks noGrp="1"/>
          </p:cNvSpPr>
          <p:nvPr>
            <p:ph type="sldNum" sz="quarter" idx="12"/>
          </p:nvPr>
        </p:nvSpPr>
        <p:spPr/>
        <p:txBody>
          <a:bodyPr/>
          <a:lstStyle/>
          <a:p>
            <a:fld id="{0A5AED7F-7BBC-7E4D-B686-8235159452E3}" type="slidenum">
              <a:rPr lang="en-US" smtClean="0"/>
              <a:t>‹#›</a:t>
            </a:fld>
            <a:endParaRPr lang="en-US"/>
          </a:p>
        </p:txBody>
      </p:sp>
    </p:spTree>
    <p:extLst>
      <p:ext uri="{BB962C8B-B14F-4D97-AF65-F5344CB8AC3E}">
        <p14:creationId xmlns:p14="http://schemas.microsoft.com/office/powerpoint/2010/main" val="439778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D4F6F-E53B-27AB-46AA-8B2B4A3338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12C6AD-BF0C-EAD6-664B-066D411E7C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813EDC0-7AD4-6CFA-7379-C6DE057D59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6CE0A8-431F-0299-2636-F85A658BB14E}"/>
              </a:ext>
            </a:extLst>
          </p:cNvPr>
          <p:cNvSpPr>
            <a:spLocks noGrp="1"/>
          </p:cNvSpPr>
          <p:nvPr>
            <p:ph type="dt" sz="half" idx="10"/>
          </p:nvPr>
        </p:nvSpPr>
        <p:spPr/>
        <p:txBody>
          <a:bodyPr/>
          <a:lstStyle/>
          <a:p>
            <a:fld id="{24D219CF-2391-3F45-8938-81D09339412E}" type="datetimeFigureOut">
              <a:rPr lang="en-US" smtClean="0"/>
              <a:t>1/12/26</a:t>
            </a:fld>
            <a:endParaRPr lang="en-US"/>
          </a:p>
        </p:txBody>
      </p:sp>
      <p:sp>
        <p:nvSpPr>
          <p:cNvPr id="6" name="Footer Placeholder 5">
            <a:extLst>
              <a:ext uri="{FF2B5EF4-FFF2-40B4-BE49-F238E27FC236}">
                <a16:creationId xmlns:a16="http://schemas.microsoft.com/office/drawing/2014/main" id="{0576B5E3-703F-B055-94A3-F1E40FA472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D800C1-446A-09B1-8C03-A4C5C23C86E0}"/>
              </a:ext>
            </a:extLst>
          </p:cNvPr>
          <p:cNvSpPr>
            <a:spLocks noGrp="1"/>
          </p:cNvSpPr>
          <p:nvPr>
            <p:ph type="sldNum" sz="quarter" idx="12"/>
          </p:nvPr>
        </p:nvSpPr>
        <p:spPr/>
        <p:txBody>
          <a:bodyPr/>
          <a:lstStyle/>
          <a:p>
            <a:fld id="{0A5AED7F-7BBC-7E4D-B686-8235159452E3}" type="slidenum">
              <a:rPr lang="en-US" smtClean="0"/>
              <a:t>‹#›</a:t>
            </a:fld>
            <a:endParaRPr lang="en-US"/>
          </a:p>
        </p:txBody>
      </p:sp>
    </p:spTree>
    <p:extLst>
      <p:ext uri="{BB962C8B-B14F-4D97-AF65-F5344CB8AC3E}">
        <p14:creationId xmlns:p14="http://schemas.microsoft.com/office/powerpoint/2010/main" val="1808344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DFA22-D2A3-E224-F271-BEEE9B46C7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280EEC9-E4E6-7359-5847-8EFE2C9959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E40B7DF-3260-8B69-8ABC-3836DCB002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2DF8E5-63D8-53E2-0BC6-CDE514B18EA3}"/>
              </a:ext>
            </a:extLst>
          </p:cNvPr>
          <p:cNvSpPr>
            <a:spLocks noGrp="1"/>
          </p:cNvSpPr>
          <p:nvPr>
            <p:ph type="dt" sz="half" idx="10"/>
          </p:nvPr>
        </p:nvSpPr>
        <p:spPr/>
        <p:txBody>
          <a:bodyPr/>
          <a:lstStyle/>
          <a:p>
            <a:fld id="{24D219CF-2391-3F45-8938-81D09339412E}" type="datetimeFigureOut">
              <a:rPr lang="en-US" smtClean="0"/>
              <a:t>1/12/26</a:t>
            </a:fld>
            <a:endParaRPr lang="en-US"/>
          </a:p>
        </p:txBody>
      </p:sp>
      <p:sp>
        <p:nvSpPr>
          <p:cNvPr id="6" name="Footer Placeholder 5">
            <a:extLst>
              <a:ext uri="{FF2B5EF4-FFF2-40B4-BE49-F238E27FC236}">
                <a16:creationId xmlns:a16="http://schemas.microsoft.com/office/drawing/2014/main" id="{A2E234C8-799B-B43A-7A31-BC8150A61D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505279-6F6D-9CAF-D140-4144417A210D}"/>
              </a:ext>
            </a:extLst>
          </p:cNvPr>
          <p:cNvSpPr>
            <a:spLocks noGrp="1"/>
          </p:cNvSpPr>
          <p:nvPr>
            <p:ph type="sldNum" sz="quarter" idx="12"/>
          </p:nvPr>
        </p:nvSpPr>
        <p:spPr/>
        <p:txBody>
          <a:bodyPr/>
          <a:lstStyle/>
          <a:p>
            <a:fld id="{0A5AED7F-7BBC-7E4D-B686-8235159452E3}" type="slidenum">
              <a:rPr lang="en-US" smtClean="0"/>
              <a:t>‹#›</a:t>
            </a:fld>
            <a:endParaRPr lang="en-US"/>
          </a:p>
        </p:txBody>
      </p:sp>
    </p:spTree>
    <p:extLst>
      <p:ext uri="{BB962C8B-B14F-4D97-AF65-F5344CB8AC3E}">
        <p14:creationId xmlns:p14="http://schemas.microsoft.com/office/powerpoint/2010/main" val="4161745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E7A352-6356-CCC1-04DF-8B9202C175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AE89CC0-24AC-47F4-FDFD-A15A6C9685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E925DF-0235-791E-4767-DBD5FAEA57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4D219CF-2391-3F45-8938-81D09339412E}" type="datetimeFigureOut">
              <a:rPr lang="en-US" smtClean="0"/>
              <a:t>1/12/26</a:t>
            </a:fld>
            <a:endParaRPr lang="en-US"/>
          </a:p>
        </p:txBody>
      </p:sp>
      <p:sp>
        <p:nvSpPr>
          <p:cNvPr id="5" name="Footer Placeholder 4">
            <a:extLst>
              <a:ext uri="{FF2B5EF4-FFF2-40B4-BE49-F238E27FC236}">
                <a16:creationId xmlns:a16="http://schemas.microsoft.com/office/drawing/2014/main" id="{22094479-C128-F38C-FD97-86F347E0EC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2445709-E1D4-F5E0-88F0-3CED041784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A5AED7F-7BBC-7E4D-B686-8235159452E3}" type="slidenum">
              <a:rPr lang="en-US" smtClean="0"/>
              <a:t>‹#›</a:t>
            </a:fld>
            <a:endParaRPr lang="en-US"/>
          </a:p>
        </p:txBody>
      </p:sp>
    </p:spTree>
    <p:extLst>
      <p:ext uri="{BB962C8B-B14F-4D97-AF65-F5344CB8AC3E}">
        <p14:creationId xmlns:p14="http://schemas.microsoft.com/office/powerpoint/2010/main" val="8895352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9176BD-F487-1BA5-1062-B99F2C7EE222}"/>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sz="3600" b="1" kern="1200" dirty="0">
                <a:solidFill>
                  <a:schemeClr val="tx1"/>
                </a:solidFill>
                <a:latin typeface="+mj-lt"/>
                <a:ea typeface="+mj-ea"/>
                <a:cs typeface="+mj-cs"/>
              </a:rPr>
              <a:t>Aurelius Capital Group Explained</a:t>
            </a:r>
          </a:p>
        </p:txBody>
      </p:sp>
      <p:sp>
        <p:nvSpPr>
          <p:cNvPr id="4" name="Content Placeholder 3">
            <a:extLst>
              <a:ext uri="{FF2B5EF4-FFF2-40B4-BE49-F238E27FC236}">
                <a16:creationId xmlns:a16="http://schemas.microsoft.com/office/drawing/2014/main" id="{783EC49F-BBA1-8FC6-E9EA-BA2BFD6F79C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6035041" cy="4096512"/>
          </a:xfrm>
        </p:spPr>
        <p:txBody>
          <a:bodyPr>
            <a:normAutofit/>
          </a:bodyPr>
          <a:lstStyle/>
          <a:p>
            <a:pPr marL="0" indent="0">
              <a:spcBef>
                <a:spcPts val="2500"/>
              </a:spcBef>
              <a:buFont typeface="Arial" panose="020B0604020202020204" pitchFamily="34" charset="0"/>
              <a:buNone/>
            </a:pPr>
            <a:r>
              <a:rPr lang="en-US" sz="1400" b="1" dirty="0"/>
              <a:t>Intermediary Role</a:t>
            </a:r>
          </a:p>
          <a:p>
            <a:pPr marL="0" lvl="1" indent="0">
              <a:buFont typeface="Arial" panose="020B0604020202020204" pitchFamily="34" charset="0"/>
              <a:buNone/>
            </a:pPr>
            <a:r>
              <a:rPr lang="en-US" sz="1400" dirty="0"/>
              <a:t>ACG acts as a trusted intermediary between CRE owners and regulated capital or tokenization partners, facilitating secure and efficient connections.</a:t>
            </a:r>
          </a:p>
          <a:p>
            <a:pPr marL="0" indent="0">
              <a:spcBef>
                <a:spcPts val="2500"/>
              </a:spcBef>
              <a:buFont typeface="Arial" panose="020B0604020202020204" pitchFamily="34" charset="0"/>
              <a:buNone/>
            </a:pPr>
            <a:r>
              <a:rPr lang="en-US" sz="1400" b="1" dirty="0"/>
              <a:t>Screening and Selection</a:t>
            </a:r>
          </a:p>
          <a:p>
            <a:pPr marL="0" lvl="1" indent="0">
              <a:buFont typeface="Arial" panose="020B0604020202020204" pitchFamily="34" charset="0"/>
              <a:buNone/>
            </a:pPr>
            <a:r>
              <a:rPr lang="en-US" sz="1400" dirty="0"/>
              <a:t>ACG identifies promising CRE deals, filters out weak opportunities, and ensures only strong prospects reach partners.</a:t>
            </a:r>
          </a:p>
          <a:p>
            <a:pPr marL="0" indent="0">
              <a:spcBef>
                <a:spcPts val="2500"/>
              </a:spcBef>
              <a:buFont typeface="Arial" panose="020B0604020202020204" pitchFamily="34" charset="0"/>
              <a:buNone/>
            </a:pPr>
            <a:r>
              <a:rPr lang="en-US" sz="1400" b="1" dirty="0"/>
              <a:t>Commitment to Compliance</a:t>
            </a:r>
          </a:p>
          <a:p>
            <a:pPr marL="0" lvl="1" indent="0">
              <a:buFont typeface="Arial" panose="020B0604020202020204" pitchFamily="34" charset="0"/>
              <a:buNone/>
            </a:pPr>
            <a:r>
              <a:rPr lang="en-US" sz="1400" dirty="0"/>
              <a:t>ACG maintains strict regulatory compliance, ensuring all introductions and briefs meet relevant legal and financial standards.</a:t>
            </a:r>
          </a:p>
        </p:txBody>
      </p:sp>
      <p:pic>
        <p:nvPicPr>
          <p:cNvPr id="5" name="Content Placeholder 4" descr="Beijing central business district China">
            <a:extLst>
              <a:ext uri="{FF2B5EF4-FFF2-40B4-BE49-F238E27FC236}">
                <a16:creationId xmlns:a16="http://schemas.microsoft.com/office/drawing/2014/main" id="{050617C1-D9E2-49CE-8D56-FE28356304CE}"/>
              </a:ext>
            </a:extLst>
          </p:cNvPr>
          <p:cNvPicPr>
            <a:picLocks noGrp="1" noChangeAspect="1"/>
          </p:cNvPicPr>
          <p:nvPr>
            <p:ph sz="half" idx="1"/>
          </p:nvPr>
        </p:nvPicPr>
        <p:blipFill>
          <a:blip r:embed="rId3"/>
          <a:srcRect l="26444" r="26444"/>
          <a:stretch/>
        </p:blipFill>
        <p:spPr>
          <a:xfrm>
            <a:off x="7345680" y="10"/>
            <a:ext cx="4846320" cy="6857990"/>
          </a:xfrm>
          <a:prstGeom prst="rect">
            <a:avLst/>
          </a:prstGeom>
        </p:spPr>
      </p:pic>
    </p:spTree>
    <p:extLst>
      <p:ext uri="{BB962C8B-B14F-4D97-AF65-F5344CB8AC3E}">
        <p14:creationId xmlns:p14="http://schemas.microsoft.com/office/powerpoint/2010/main" val="412198054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A87922-525F-F91D-C5DB-3C489E364108}"/>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sz="3600" b="1" kern="1200" dirty="0">
                <a:solidFill>
                  <a:schemeClr val="tx1"/>
                </a:solidFill>
                <a:latin typeface="+mj-lt"/>
                <a:ea typeface="+mj-ea"/>
                <a:cs typeface="+mj-cs"/>
              </a:rPr>
              <a:t>Guiding Philosophy in Action</a:t>
            </a:r>
          </a:p>
        </p:txBody>
      </p:sp>
      <p:pic>
        <p:nvPicPr>
          <p:cNvPr id="5" name="Content Placeholder 4" descr="Data displayed on screen">
            <a:extLst>
              <a:ext uri="{FF2B5EF4-FFF2-40B4-BE49-F238E27FC236}">
                <a16:creationId xmlns:a16="http://schemas.microsoft.com/office/drawing/2014/main" id="{D54CEA4F-EAEE-4EE6-929D-707AF7112E2F}"/>
              </a:ext>
            </a:extLst>
          </p:cNvPr>
          <p:cNvPicPr>
            <a:picLocks noGrp="1" noChangeAspect="1"/>
          </p:cNvPicPr>
          <p:nvPr>
            <p:ph sz="half" idx="1"/>
          </p:nvPr>
        </p:nvPicPr>
        <p:blipFill>
          <a:blip r:embed="rId3"/>
          <a:srcRect l="26133" r="26133"/>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155C3CF6-E78E-33DF-2507-020A08C821A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214282"/>
            <a:ext cx="5916169" cy="4095078"/>
          </a:xfrm>
        </p:spPr>
        <p:txBody>
          <a:bodyPr>
            <a:normAutofit/>
          </a:bodyPr>
          <a:lstStyle/>
          <a:p>
            <a:pPr marL="0" indent="0">
              <a:spcBef>
                <a:spcPts val="2500"/>
              </a:spcBef>
              <a:buFont typeface="Arial" panose="020B0604020202020204" pitchFamily="34" charset="0"/>
              <a:buNone/>
            </a:pPr>
            <a:r>
              <a:rPr lang="en-US" sz="1400" b="1"/>
              <a:t>Disciplined Investment Approach</a:t>
            </a:r>
          </a:p>
          <a:p>
            <a:pPr marL="0" lvl="1" indent="0">
              <a:buFont typeface="Arial" panose="020B0604020202020204" pitchFamily="34" charset="0"/>
              <a:buNone/>
            </a:pPr>
            <a:r>
              <a:rPr lang="en-US" sz="1400"/>
              <a:t>Focusing on discipline, clarity, and trust helps filter out market noise and identify promising investment deals.</a:t>
            </a:r>
          </a:p>
          <a:p>
            <a:pPr marL="0" indent="0">
              <a:spcBef>
                <a:spcPts val="2500"/>
              </a:spcBef>
              <a:buFont typeface="Arial" panose="020B0604020202020204" pitchFamily="34" charset="0"/>
              <a:buNone/>
            </a:pPr>
            <a:r>
              <a:rPr lang="en-US" sz="1400" b="1"/>
              <a:t>Efficient Automation Philosophy</a:t>
            </a:r>
          </a:p>
          <a:p>
            <a:pPr marL="0" lvl="1" indent="0">
              <a:buFont typeface="Arial" panose="020B0604020202020204" pitchFamily="34" charset="0"/>
              <a:buNone/>
            </a:pPr>
            <a:r>
              <a:rPr lang="en-US" sz="1400"/>
              <a:t>Automation enables efficient deal sourcing and shapes operating logic for streamlined investment processes.</a:t>
            </a:r>
          </a:p>
          <a:p>
            <a:pPr marL="0" indent="0">
              <a:spcBef>
                <a:spcPts val="2500"/>
              </a:spcBef>
              <a:buFont typeface="Arial" panose="020B0604020202020204" pitchFamily="34" charset="0"/>
              <a:buNone/>
            </a:pPr>
            <a:r>
              <a:rPr lang="en-US" sz="1400" b="1"/>
              <a:t>Unified Visual Identity</a:t>
            </a:r>
          </a:p>
          <a:p>
            <a:pPr marL="0" lvl="1" indent="0">
              <a:buFont typeface="Arial" panose="020B0604020202020204" pitchFamily="34" charset="0"/>
              <a:buNone/>
            </a:pPr>
            <a:r>
              <a:rPr lang="en-US" sz="1400"/>
              <a:t>A consolidated strategy and unified visual identity strengthen the reference framework for lasting business success.</a:t>
            </a:r>
          </a:p>
        </p:txBody>
      </p:sp>
    </p:spTree>
    <p:extLst>
      <p:ext uri="{BB962C8B-B14F-4D97-AF65-F5344CB8AC3E}">
        <p14:creationId xmlns:p14="http://schemas.microsoft.com/office/powerpoint/2010/main" val="319896186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FA957D07-81B8-8F3C-C06A-6357798B9376}"/>
              </a:ext>
            </a:extLst>
          </p:cNvPr>
          <p:cNvGraphicFramePr/>
          <p:nvPr>
            <p:extLst>
              <p:ext uri="{D42A27DB-BD31-4B8C-83A1-F6EECF244321}">
                <p14:modId xmlns:p14="http://schemas.microsoft.com/office/powerpoint/2010/main" val="4194268939"/>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6016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B16424-5418-31CE-02DF-58014565E30A}"/>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sz="3600" b="1" kern="1200" dirty="0">
                <a:solidFill>
                  <a:schemeClr val="tx1"/>
                </a:solidFill>
                <a:latin typeface="+mj-lt"/>
                <a:ea typeface="+mj-ea"/>
                <a:cs typeface="+mj-cs"/>
              </a:rPr>
              <a:t>Consultant/Originator Responsibilities</a:t>
            </a:r>
          </a:p>
        </p:txBody>
      </p:sp>
      <p:pic>
        <p:nvPicPr>
          <p:cNvPr id="5" name="Content Placeholder 4" descr="Businessmen shaking hands">
            <a:extLst>
              <a:ext uri="{FF2B5EF4-FFF2-40B4-BE49-F238E27FC236}">
                <a16:creationId xmlns:a16="http://schemas.microsoft.com/office/drawing/2014/main" id="{E8AB9817-537E-4E80-8888-1805121C3BB2}"/>
              </a:ext>
            </a:extLst>
          </p:cNvPr>
          <p:cNvPicPr>
            <a:picLocks noGrp="1" noChangeAspect="1"/>
          </p:cNvPicPr>
          <p:nvPr>
            <p:ph sz="half" idx="1"/>
          </p:nvPr>
        </p:nvPicPr>
        <p:blipFill>
          <a:blip r:embed="rId3"/>
          <a:srcRect l="26104" r="26104"/>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B494C31F-79A6-107F-D3FA-2E4D58B5A78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214282"/>
            <a:ext cx="5916169" cy="4095078"/>
          </a:xfrm>
        </p:spPr>
        <p:txBody>
          <a:bodyPr>
            <a:normAutofit/>
          </a:bodyPr>
          <a:lstStyle/>
          <a:p>
            <a:pPr marL="0" indent="0">
              <a:spcBef>
                <a:spcPts val="2500"/>
              </a:spcBef>
              <a:buFont typeface="Arial" panose="020B0604020202020204" pitchFamily="34" charset="0"/>
              <a:buNone/>
            </a:pPr>
            <a:r>
              <a:rPr lang="en-US" sz="1400" b="1"/>
              <a:t>Sourcing CRE Opportunities</a:t>
            </a:r>
          </a:p>
          <a:p>
            <a:pPr marL="0" lvl="1" indent="0">
              <a:buFont typeface="Arial" panose="020B0604020202020204" pitchFamily="34" charset="0"/>
              <a:buNone/>
            </a:pPr>
            <a:r>
              <a:rPr lang="en-US" sz="1400"/>
              <a:t>Consultants and originators focus on finding income-producing commercial real estate deals and connecting with property owners.</a:t>
            </a:r>
          </a:p>
          <a:p>
            <a:pPr marL="0" indent="0">
              <a:spcBef>
                <a:spcPts val="2500"/>
              </a:spcBef>
              <a:buFont typeface="Arial" panose="020B0604020202020204" pitchFamily="34" charset="0"/>
              <a:buNone/>
            </a:pPr>
            <a:r>
              <a:rPr lang="en-US" sz="1400" b="1"/>
              <a:t>Collecting and Educating</a:t>
            </a:r>
          </a:p>
          <a:p>
            <a:pPr marL="0" lvl="1" indent="0">
              <a:buFont typeface="Arial" panose="020B0604020202020204" pitchFamily="34" charset="0"/>
              <a:buNone/>
            </a:pPr>
            <a:r>
              <a:rPr lang="en-US" sz="1400"/>
              <a:t>They gather key data such as address, ownership, and objectives, and explain the difference between property and business income to owners.</a:t>
            </a:r>
          </a:p>
          <a:p>
            <a:pPr marL="0" indent="0">
              <a:spcBef>
                <a:spcPts val="2500"/>
              </a:spcBef>
              <a:buFont typeface="Arial" panose="020B0604020202020204" pitchFamily="34" charset="0"/>
              <a:buNone/>
            </a:pPr>
            <a:r>
              <a:rPr lang="en-US" sz="1400" b="1"/>
              <a:t>Qualifying and Maintaining Momentum</a:t>
            </a:r>
          </a:p>
          <a:p>
            <a:pPr marL="0" lvl="1" indent="0">
              <a:buFont typeface="Arial" panose="020B0604020202020204" pitchFamily="34" charset="0"/>
              <a:buNone/>
            </a:pPr>
            <a:r>
              <a:rPr lang="en-US" sz="1400"/>
              <a:t>Their role is to qualify deals for ACG’s pipeline and ensure the process moves forward, without underwriting or giving securities advice.</a:t>
            </a:r>
          </a:p>
        </p:txBody>
      </p:sp>
    </p:spTree>
    <p:extLst>
      <p:ext uri="{BB962C8B-B14F-4D97-AF65-F5344CB8AC3E}">
        <p14:creationId xmlns:p14="http://schemas.microsoft.com/office/powerpoint/2010/main" val="239919814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C257EE-82BE-4A6E-EEFE-D7115F4EA93E}"/>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sz="3600" b="1" kern="1200" dirty="0">
                <a:solidFill>
                  <a:schemeClr val="tx1"/>
                </a:solidFill>
                <a:latin typeface="+mj-lt"/>
                <a:ea typeface="+mj-ea"/>
                <a:cs typeface="+mj-cs"/>
              </a:rPr>
              <a:t>Automation in Originator Roles</a:t>
            </a:r>
          </a:p>
        </p:txBody>
      </p:sp>
      <p:pic>
        <p:nvPicPr>
          <p:cNvPr id="5" name="Content Placeholder 4" descr="Digital numbers and graphs">
            <a:extLst>
              <a:ext uri="{FF2B5EF4-FFF2-40B4-BE49-F238E27FC236}">
                <a16:creationId xmlns:a16="http://schemas.microsoft.com/office/drawing/2014/main" id="{AA71F5BB-C2B4-4C4B-B51B-2BBEC1C9C45A}"/>
              </a:ext>
            </a:extLst>
          </p:cNvPr>
          <p:cNvPicPr>
            <a:picLocks noGrp="1" noChangeAspect="1"/>
          </p:cNvPicPr>
          <p:nvPr>
            <p:ph sz="half" idx="1"/>
          </p:nvPr>
        </p:nvPicPr>
        <p:blipFill>
          <a:blip r:embed="rId3"/>
          <a:srcRect l="26133" r="26133"/>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19A05233-3D23-3E2D-1289-94744B18102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214282"/>
            <a:ext cx="5916169" cy="4095078"/>
          </a:xfrm>
        </p:spPr>
        <p:txBody>
          <a:bodyPr>
            <a:normAutofit/>
          </a:bodyPr>
          <a:lstStyle/>
          <a:p>
            <a:pPr marL="0" indent="0">
              <a:spcBef>
                <a:spcPts val="2500"/>
              </a:spcBef>
              <a:buFont typeface="Arial" panose="020B0604020202020204" pitchFamily="34" charset="0"/>
              <a:buNone/>
            </a:pPr>
            <a:r>
              <a:rPr lang="en-US" sz="1400" b="1"/>
              <a:t>Automating Deal Evaluation</a:t>
            </a:r>
          </a:p>
          <a:p>
            <a:pPr marL="0" lvl="1" indent="0">
              <a:buFont typeface="Arial" panose="020B0604020202020204" pitchFamily="34" charset="0"/>
              <a:buNone/>
            </a:pPr>
            <a:r>
              <a:rPr lang="en-US" sz="1400"/>
              <a:t>Automation quickly filters and evaluates deals, allowing originators to focus on high-value opportunities from the start.</a:t>
            </a:r>
          </a:p>
          <a:p>
            <a:pPr marL="0" indent="0">
              <a:spcBef>
                <a:spcPts val="2500"/>
              </a:spcBef>
              <a:buFont typeface="Arial" panose="020B0604020202020204" pitchFamily="34" charset="0"/>
              <a:buNone/>
            </a:pPr>
            <a:r>
              <a:rPr lang="en-US" sz="1400" b="1"/>
              <a:t>Key Automated Functions</a:t>
            </a:r>
          </a:p>
          <a:p>
            <a:pPr marL="0" lvl="1" indent="0">
              <a:buFont typeface="Arial" panose="020B0604020202020204" pitchFamily="34" charset="0"/>
              <a:buNone/>
            </a:pPr>
            <a:r>
              <a:rPr lang="en-US" sz="1400"/>
              <a:t>Tasks such as property discovery, ownership resolution, deal scoring, and outreach prioritization are effectively handled with automation.</a:t>
            </a:r>
          </a:p>
          <a:p>
            <a:pPr marL="0" indent="0">
              <a:spcBef>
                <a:spcPts val="2500"/>
              </a:spcBef>
              <a:buFont typeface="Arial" panose="020B0604020202020204" pitchFamily="34" charset="0"/>
              <a:buNone/>
            </a:pPr>
            <a:r>
              <a:rPr lang="en-US" sz="1400" b="1"/>
              <a:t>Human-Centric Responsibilities</a:t>
            </a:r>
          </a:p>
          <a:p>
            <a:pPr marL="0" lvl="1" indent="0">
              <a:buFont typeface="Arial" panose="020B0604020202020204" pitchFamily="34" charset="0"/>
              <a:buNone/>
            </a:pPr>
            <a:r>
              <a:rPr lang="en-US" sz="1400"/>
              <a:t>Building trust, managing expectations, and applying nuanced judgment remain vital human tasks, ensuring deals retain a personal touch.</a:t>
            </a:r>
          </a:p>
        </p:txBody>
      </p:sp>
    </p:spTree>
    <p:extLst>
      <p:ext uri="{BB962C8B-B14F-4D97-AF65-F5344CB8AC3E}">
        <p14:creationId xmlns:p14="http://schemas.microsoft.com/office/powerpoint/2010/main" val="311579683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1B41CA-C845-FF15-DD75-82DC14FCED67}"/>
              </a:ext>
            </a:extLst>
          </p:cNvPr>
          <p:cNvSpPr>
            <a:spLocks noGrp="1"/>
          </p:cNvSpPr>
          <p:nvPr>
            <p:ph type="title"/>
          </p:nvPr>
        </p:nvSpPr>
        <p:spPr>
          <a:xfrm>
            <a:off x="612648" y="603504"/>
            <a:ext cx="4361686" cy="1527048"/>
          </a:xfrm>
        </p:spPr>
        <p:txBody>
          <a:bodyPr vert="horz" lIns="91440" tIns="45720" rIns="91440" bIns="45720" rtlCol="0" anchor="b">
            <a:normAutofit/>
          </a:bodyPr>
          <a:lstStyle/>
          <a:p>
            <a:r>
              <a:rPr lang="en-US" sz="3600" b="1" kern="1200" dirty="0">
                <a:solidFill>
                  <a:schemeClr val="tx1"/>
                </a:solidFill>
                <a:latin typeface="+mj-lt"/>
                <a:ea typeface="+mj-ea"/>
                <a:cs typeface="+mj-cs"/>
              </a:rPr>
              <a:t>Full ACG Automation Vision</a:t>
            </a:r>
          </a:p>
        </p:txBody>
      </p:sp>
      <p:sp>
        <p:nvSpPr>
          <p:cNvPr id="4" name="Content Placeholder 3">
            <a:extLst>
              <a:ext uri="{FF2B5EF4-FFF2-40B4-BE49-F238E27FC236}">
                <a16:creationId xmlns:a16="http://schemas.microsoft.com/office/drawing/2014/main" id="{B3E92467-C3F2-18C9-0AC3-BA71140F053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4361687" cy="4096512"/>
          </a:xfrm>
        </p:spPr>
        <p:txBody>
          <a:bodyPr>
            <a:normAutofit/>
          </a:bodyPr>
          <a:lstStyle/>
          <a:p>
            <a:pPr marL="0" indent="0">
              <a:spcBef>
                <a:spcPts val="2500"/>
              </a:spcBef>
              <a:buFont typeface="Arial" panose="020B0604020202020204" pitchFamily="34" charset="0"/>
              <a:buNone/>
            </a:pPr>
            <a:r>
              <a:rPr lang="en-US" sz="1400" b="1"/>
              <a:t>Data and Intelligence Layer</a:t>
            </a:r>
          </a:p>
          <a:p>
            <a:pPr marL="0" lvl="1" indent="0">
              <a:buFont typeface="Arial" panose="020B0604020202020204" pitchFamily="34" charset="0"/>
              <a:buNone/>
            </a:pPr>
            <a:r>
              <a:rPr lang="en-US" sz="1400"/>
              <a:t>This layer covers discovery, ownership resolution, market NOI estimation, motivation signals, and deal scoring for informed decisions.</a:t>
            </a:r>
          </a:p>
          <a:p>
            <a:pPr marL="0" indent="0">
              <a:spcBef>
                <a:spcPts val="2500"/>
              </a:spcBef>
              <a:buFont typeface="Arial" panose="020B0604020202020204" pitchFamily="34" charset="0"/>
              <a:buNone/>
            </a:pPr>
            <a:r>
              <a:rPr lang="en-US" sz="1400" b="1"/>
              <a:t>Workflow and Discipline Layer</a:t>
            </a:r>
          </a:p>
          <a:p>
            <a:pPr marL="0" lvl="1" indent="0">
              <a:buFont typeface="Arial" panose="020B0604020202020204" pitchFamily="34" charset="0"/>
              <a:buNone/>
            </a:pPr>
            <a:r>
              <a:rPr lang="en-US" sz="1400"/>
              <a:t>The workflow layer streamlines operations with intake gatekeepers, asset briefs, and automated partner routing to ensure efficiency.</a:t>
            </a:r>
          </a:p>
          <a:p>
            <a:pPr marL="0" indent="0">
              <a:spcBef>
                <a:spcPts val="2500"/>
              </a:spcBef>
              <a:buFont typeface="Arial" panose="020B0604020202020204" pitchFamily="34" charset="0"/>
              <a:buNone/>
            </a:pPr>
            <a:r>
              <a:rPr lang="en-US" sz="1400" b="1"/>
              <a:t>Relationship and Execution Support</a:t>
            </a:r>
          </a:p>
          <a:p>
            <a:pPr marL="0" lvl="1" indent="0">
              <a:buFont typeface="Arial" panose="020B0604020202020204" pitchFamily="34" charset="0"/>
              <a:buNone/>
            </a:pPr>
            <a:r>
              <a:rPr lang="en-US" sz="1400"/>
              <a:t>This layer offers lightweight CRM, execution tracking, and logic for attribution and compensation to enhance business outcomes.</a:t>
            </a:r>
          </a:p>
        </p:txBody>
      </p:sp>
      <p:pic>
        <p:nvPicPr>
          <p:cNvPr id="5" name="Content Placeholder 4" descr="fourth industrial revolution technology concept">
            <a:extLst>
              <a:ext uri="{FF2B5EF4-FFF2-40B4-BE49-F238E27FC236}">
                <a16:creationId xmlns:a16="http://schemas.microsoft.com/office/drawing/2014/main" id="{48E1C61E-79F3-47D3-A71E-E6E7CB89B066}"/>
              </a:ext>
            </a:extLst>
          </p:cNvPr>
          <p:cNvPicPr>
            <a:picLocks noGrp="1" noChangeAspect="1"/>
          </p:cNvPicPr>
          <p:nvPr>
            <p:ph sz="half" idx="1"/>
          </p:nvPr>
        </p:nvPicPr>
        <p:blipFill>
          <a:blip r:embed="rId3"/>
          <a:srcRect l="17527" r="30198"/>
          <a:stretch>
            <a:fillRect/>
          </a:stretch>
        </p:blipFill>
        <p:spPr>
          <a:xfrm>
            <a:off x="5818632" y="-1"/>
            <a:ext cx="6373368" cy="6858001"/>
          </a:xfrm>
          <a:prstGeom prst="rect">
            <a:avLst/>
          </a:prstGeom>
        </p:spPr>
      </p:pic>
    </p:spTree>
    <p:extLst>
      <p:ext uri="{BB962C8B-B14F-4D97-AF65-F5344CB8AC3E}">
        <p14:creationId xmlns:p14="http://schemas.microsoft.com/office/powerpoint/2010/main" val="72877700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DD1D22E-5996-E45B-92B2-659F701A4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E93B1D7C-7622-C7E2-05A3-2E8321E86A15}"/>
              </a:ext>
            </a:extLst>
          </p:cNvPr>
          <p:cNvSpPr>
            <a:spLocks noGrp="1"/>
          </p:cNvSpPr>
          <p:nvPr>
            <p:ph type="title"/>
          </p:nvPr>
        </p:nvSpPr>
        <p:spPr>
          <a:xfrm>
            <a:off x="614679" y="548639"/>
            <a:ext cx="3977640" cy="5719640"/>
          </a:xfrm>
        </p:spPr>
        <p:txBody>
          <a:bodyPr anchor="t">
            <a:normAutofit/>
          </a:bodyPr>
          <a:lstStyle/>
          <a:p>
            <a:r>
              <a:rPr lang="en-US"/>
              <a:t>Essential MVP Automation Stack</a:t>
            </a:r>
          </a:p>
        </p:txBody>
      </p:sp>
      <p:graphicFrame>
        <p:nvGraphicFramePr>
          <p:cNvPr id="4" name="Content Placeholder 4">
            <a:extLst>
              <a:ext uri="{FF2B5EF4-FFF2-40B4-BE49-F238E27FC236}">
                <a16:creationId xmlns:a16="http://schemas.microsoft.com/office/drawing/2014/main" id="{15EFDBDA-A6D9-4EA0-904D-C0323DA0AC05}"/>
              </a:ext>
            </a:extLst>
          </p:cNvPr>
          <p:cNvGraphicFramePr>
            <a:graphicFrameLocks noGrp="1"/>
          </p:cNvGraphicFramePr>
          <p:nvPr>
            <p:ph idx="1"/>
            <p:extLst>
              <p:ext uri="{D42A27DB-BD31-4B8C-83A1-F6EECF244321}">
                <p14:modId xmlns:p14="http://schemas.microsoft.com/office/powerpoint/2010/main" val="3693776316"/>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5387542" y="548639"/>
          <a:ext cx="6189780" cy="58613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0926446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DD1D22E-5996-E45B-92B2-659F701A4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87854AB5-2CEE-F571-4C36-4CEE2BFF47EE}"/>
              </a:ext>
            </a:extLst>
          </p:cNvPr>
          <p:cNvSpPr>
            <a:spLocks noGrp="1"/>
          </p:cNvSpPr>
          <p:nvPr>
            <p:ph type="title"/>
          </p:nvPr>
        </p:nvSpPr>
        <p:spPr>
          <a:xfrm>
            <a:off x="614679" y="548639"/>
            <a:ext cx="3977640" cy="5719640"/>
          </a:xfrm>
        </p:spPr>
        <p:txBody>
          <a:bodyPr anchor="t">
            <a:normAutofit/>
          </a:bodyPr>
          <a:lstStyle/>
          <a:p>
            <a:r>
              <a:rPr lang="en-US"/>
              <a:t>Avoid Early Pitfalls</a:t>
            </a:r>
          </a:p>
        </p:txBody>
      </p:sp>
      <p:graphicFrame>
        <p:nvGraphicFramePr>
          <p:cNvPr id="4" name="Content Placeholder 4">
            <a:extLst>
              <a:ext uri="{FF2B5EF4-FFF2-40B4-BE49-F238E27FC236}">
                <a16:creationId xmlns:a16="http://schemas.microsoft.com/office/drawing/2014/main" id="{24D84E1D-A8FF-4FC0-B9FB-D0A47F9E47A4}"/>
              </a:ext>
            </a:extLst>
          </p:cNvPr>
          <p:cNvGraphicFramePr>
            <a:graphicFrameLocks noGrp="1"/>
          </p:cNvGraphicFramePr>
          <p:nvPr>
            <p:ph idx="1"/>
            <p:extLst>
              <p:ext uri="{D42A27DB-BD31-4B8C-83A1-F6EECF244321}">
                <p14:modId xmlns:p14="http://schemas.microsoft.com/office/powerpoint/2010/main" val="155657297"/>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5387542" y="548639"/>
          <a:ext cx="6189780" cy="58613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5998103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D905D5B-81A8-A5BA-F070-2788B26E0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27B289-3129-296D-178A-F60D76BFA086}"/>
              </a:ext>
            </a:extLst>
          </p:cNvPr>
          <p:cNvSpPr>
            <a:spLocks noGrp="1"/>
          </p:cNvSpPr>
          <p:nvPr>
            <p:ph type="title"/>
          </p:nvPr>
        </p:nvSpPr>
        <p:spPr>
          <a:xfrm>
            <a:off x="612648" y="4012141"/>
            <a:ext cx="4781603" cy="2332799"/>
          </a:xfrm>
        </p:spPr>
        <p:txBody>
          <a:bodyPr vert="horz" lIns="91440" tIns="45720" rIns="91440" bIns="45720" rtlCol="0" anchor="t">
            <a:normAutofit/>
          </a:bodyPr>
          <a:lstStyle/>
          <a:p>
            <a:r>
              <a:rPr lang="en-US" sz="3600" b="1" kern="1200" dirty="0">
                <a:solidFill>
                  <a:schemeClr val="tx1"/>
                </a:solidFill>
                <a:latin typeface="+mj-lt"/>
                <a:ea typeface="+mj-ea"/>
                <a:cs typeface="+mj-cs"/>
              </a:rPr>
              <a:t>Strategic Deal Pipeline Sources</a:t>
            </a:r>
          </a:p>
        </p:txBody>
      </p:sp>
      <p:pic>
        <p:nvPicPr>
          <p:cNvPr id="5" name="Content Placeholder 4" descr="Mirror buildings">
            <a:extLst>
              <a:ext uri="{FF2B5EF4-FFF2-40B4-BE49-F238E27FC236}">
                <a16:creationId xmlns:a16="http://schemas.microsoft.com/office/drawing/2014/main" id="{51083B1E-1B92-4E02-9474-7531B37F1EDF}"/>
              </a:ext>
            </a:extLst>
          </p:cNvPr>
          <p:cNvPicPr>
            <a:picLocks noGrp="1" noChangeAspect="1"/>
          </p:cNvPicPr>
          <p:nvPr>
            <p:ph sz="half" idx="1"/>
          </p:nvPr>
        </p:nvPicPr>
        <p:blipFill>
          <a:blip r:embed="rId3"/>
          <a:srcRect t="538" b="538"/>
          <a:stretch/>
        </p:blipFill>
        <p:spPr>
          <a:xfrm>
            <a:off x="713615" y="681318"/>
            <a:ext cx="4680637" cy="3083858"/>
          </a:xfrm>
          <a:prstGeom prst="rect">
            <a:avLst/>
          </a:prstGeom>
        </p:spPr>
      </p:pic>
      <p:sp>
        <p:nvSpPr>
          <p:cNvPr id="4" name="Content Placeholder 3">
            <a:extLst>
              <a:ext uri="{FF2B5EF4-FFF2-40B4-BE49-F238E27FC236}">
                <a16:creationId xmlns:a16="http://schemas.microsoft.com/office/drawing/2014/main" id="{381404D4-D532-2BFB-03DE-29B64A3745B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30550" y="548639"/>
            <a:ext cx="5548802" cy="5796301"/>
          </a:xfrm>
        </p:spPr>
        <p:txBody>
          <a:bodyPr>
            <a:normAutofit/>
          </a:bodyPr>
          <a:lstStyle/>
          <a:p>
            <a:pPr marL="0" indent="0">
              <a:spcBef>
                <a:spcPts val="2500"/>
              </a:spcBef>
              <a:buFont typeface="Arial" panose="020B0604020202020204" pitchFamily="34" charset="0"/>
              <a:buNone/>
            </a:pPr>
            <a:r>
              <a:rPr lang="en-US" sz="1400" b="1"/>
              <a:t>Direct Owner Sourcing</a:t>
            </a:r>
          </a:p>
          <a:p>
            <a:pPr marL="0" lvl="1" indent="0">
              <a:buFont typeface="Arial" panose="020B0604020202020204" pitchFamily="34" charset="0"/>
              <a:buNone/>
            </a:pPr>
            <a:r>
              <a:rPr lang="en-US" sz="1400"/>
              <a:t>Deals are sourced directly from owners using off-market, data-driven methods for optimal fit and exclusivity.</a:t>
            </a:r>
          </a:p>
          <a:p>
            <a:pPr marL="0" indent="0">
              <a:spcBef>
                <a:spcPts val="2500"/>
              </a:spcBef>
              <a:buFont typeface="Arial" panose="020B0604020202020204" pitchFamily="34" charset="0"/>
              <a:buNone/>
            </a:pPr>
            <a:r>
              <a:rPr lang="en-US" sz="1400" b="1"/>
              <a:t>Consultant and Broker Referrals</a:t>
            </a:r>
          </a:p>
          <a:p>
            <a:pPr marL="0" lvl="1" indent="0">
              <a:buFont typeface="Arial" panose="020B0604020202020204" pitchFamily="34" charset="0"/>
              <a:buNone/>
            </a:pPr>
            <a:r>
              <a:rPr lang="en-US" sz="1400"/>
              <a:t>Referrals from consultants, originators, and select brokers focus on off-market opportunities rather than public listings.</a:t>
            </a:r>
          </a:p>
          <a:p>
            <a:pPr marL="0" indent="0">
              <a:spcBef>
                <a:spcPts val="2500"/>
              </a:spcBef>
              <a:buFont typeface="Arial" panose="020B0604020202020204" pitchFamily="34" charset="0"/>
              <a:buNone/>
            </a:pPr>
            <a:r>
              <a:rPr lang="en-US" sz="1400" b="1"/>
              <a:t>Supporting Relationships</a:t>
            </a:r>
          </a:p>
          <a:p>
            <a:pPr marL="0" lvl="1" indent="0">
              <a:buFont typeface="Arial" panose="020B0604020202020204" pitchFamily="34" charset="0"/>
              <a:buNone/>
            </a:pPr>
            <a:r>
              <a:rPr lang="en-US" sz="1400"/>
              <a:t>Lender introductions, developer recapitalizations, and family office ties provide additional deal flow beyond primary channels.</a:t>
            </a:r>
          </a:p>
          <a:p>
            <a:pPr marL="0" indent="0">
              <a:spcBef>
                <a:spcPts val="2500"/>
              </a:spcBef>
              <a:buFont typeface="Arial" panose="020B0604020202020204" pitchFamily="34" charset="0"/>
              <a:buNone/>
            </a:pPr>
            <a:r>
              <a:rPr lang="en-US" sz="1400" b="1"/>
              <a:t>Research Tools for Validation</a:t>
            </a:r>
          </a:p>
          <a:p>
            <a:pPr marL="0" lvl="1" indent="0">
              <a:buFont typeface="Arial" panose="020B0604020202020204" pitchFamily="34" charset="0"/>
              <a:buNone/>
            </a:pPr>
            <a:r>
              <a:rPr lang="en-US" sz="1400"/>
              <a:t>Research tools validate potential deals but are not relied upon as primary sources within the pipeline.</a:t>
            </a:r>
          </a:p>
        </p:txBody>
      </p:sp>
    </p:spTree>
    <p:extLst>
      <p:ext uri="{BB962C8B-B14F-4D97-AF65-F5344CB8AC3E}">
        <p14:creationId xmlns:p14="http://schemas.microsoft.com/office/powerpoint/2010/main" val="56860255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7DD37C-E164-2836-CA7F-0014A68097F9}"/>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sz="3600" b="1" kern="1200" dirty="0">
                <a:solidFill>
                  <a:schemeClr val="tx1"/>
                </a:solidFill>
                <a:latin typeface="+mj-lt"/>
                <a:ea typeface="+mj-ea"/>
                <a:cs typeface="+mj-cs"/>
              </a:rPr>
              <a:t>Visual Principles for Platforms</a:t>
            </a:r>
          </a:p>
        </p:txBody>
      </p:sp>
      <p:sp>
        <p:nvSpPr>
          <p:cNvPr id="4" name="Content Placeholder 3">
            <a:extLst>
              <a:ext uri="{FF2B5EF4-FFF2-40B4-BE49-F238E27FC236}">
                <a16:creationId xmlns:a16="http://schemas.microsoft.com/office/drawing/2014/main" id="{096BB230-BD30-C9A0-9262-C98D4DCA51B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6035041" cy="4096512"/>
          </a:xfrm>
        </p:spPr>
        <p:txBody>
          <a:bodyPr>
            <a:normAutofit/>
          </a:bodyPr>
          <a:lstStyle/>
          <a:p>
            <a:pPr marL="0" indent="0">
              <a:spcBef>
                <a:spcPts val="2500"/>
              </a:spcBef>
              <a:buFont typeface="Arial" panose="020B0604020202020204" pitchFamily="34" charset="0"/>
              <a:buNone/>
            </a:pPr>
            <a:r>
              <a:rPr lang="en-US" sz="1400" b="1"/>
              <a:t>Convey Trust and Structure</a:t>
            </a:r>
          </a:p>
          <a:p>
            <a:pPr marL="0" lvl="1" indent="0">
              <a:buFont typeface="Arial" panose="020B0604020202020204" pitchFamily="34" charset="0"/>
              <a:buNone/>
            </a:pPr>
            <a:r>
              <a:rPr lang="en-US" sz="1400"/>
              <a:t>Imagery should communicate institutional trust, discipline, and structured systems, fostering a sense of credibility and authority.</a:t>
            </a:r>
          </a:p>
          <a:p>
            <a:pPr marL="0" indent="0">
              <a:spcBef>
                <a:spcPts val="2500"/>
              </a:spcBef>
              <a:buFont typeface="Arial" panose="020B0604020202020204" pitchFamily="34" charset="0"/>
              <a:buNone/>
            </a:pPr>
            <a:r>
              <a:rPr lang="en-US" sz="1400" b="1"/>
              <a:t>Avoid Sales and Hype</a:t>
            </a:r>
          </a:p>
          <a:p>
            <a:pPr marL="0" lvl="1" indent="0">
              <a:buFont typeface="Arial" panose="020B0604020202020204" pitchFamily="34" charset="0"/>
              <a:buNone/>
            </a:pPr>
            <a:r>
              <a:rPr lang="en-US" sz="1400"/>
              <a:t>Visuals must steer clear of sales-driven, brokerage-style, and hype elements for a more credible and intelligent aesthetic.</a:t>
            </a:r>
          </a:p>
          <a:p>
            <a:pPr marL="0" indent="0">
              <a:spcBef>
                <a:spcPts val="2500"/>
              </a:spcBef>
              <a:buFont typeface="Arial" panose="020B0604020202020204" pitchFamily="34" charset="0"/>
              <a:buNone/>
            </a:pPr>
            <a:r>
              <a:rPr lang="en-US" sz="1400" b="1"/>
              <a:t>Minimal Human and Crypto References</a:t>
            </a:r>
          </a:p>
          <a:p>
            <a:pPr marL="0" lvl="1" indent="0">
              <a:buFont typeface="Arial" panose="020B0604020202020204" pitchFamily="34" charset="0"/>
              <a:buNone/>
            </a:pPr>
            <a:r>
              <a:rPr lang="en-US" sz="1400"/>
              <a:t>Use minimal human presence and avoid crypto iconography to focus on capital flow and platform process.</a:t>
            </a:r>
          </a:p>
        </p:txBody>
      </p:sp>
      <p:pic>
        <p:nvPicPr>
          <p:cNvPr id="5" name="Content Placeholder 4" descr="Skyscrapers shown from view looking up">
            <a:extLst>
              <a:ext uri="{FF2B5EF4-FFF2-40B4-BE49-F238E27FC236}">
                <a16:creationId xmlns:a16="http://schemas.microsoft.com/office/drawing/2014/main" id="{32D5BEEB-CC97-4E8A-A29D-BA0E07FE01F7}"/>
              </a:ext>
            </a:extLst>
          </p:cNvPr>
          <p:cNvPicPr>
            <a:picLocks noGrp="1" noChangeAspect="1"/>
          </p:cNvPicPr>
          <p:nvPr>
            <p:ph sz="half" idx="1"/>
          </p:nvPr>
        </p:nvPicPr>
        <p:blipFill>
          <a:blip r:embed="rId3"/>
          <a:srcRect l="26426" r="26426"/>
          <a:stretch/>
        </p:blipFill>
        <p:spPr>
          <a:xfrm>
            <a:off x="7345680" y="10"/>
            <a:ext cx="4846320" cy="6857990"/>
          </a:xfrm>
          <a:prstGeom prst="rect">
            <a:avLst/>
          </a:prstGeom>
        </p:spPr>
      </p:pic>
    </p:spTree>
    <p:extLst>
      <p:ext uri="{BB962C8B-B14F-4D97-AF65-F5344CB8AC3E}">
        <p14:creationId xmlns:p14="http://schemas.microsoft.com/office/powerpoint/2010/main" val="989381424"/>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164</TotalTime>
  <Words>1326</Words>
  <Application>Microsoft Macintosh PowerPoint</Application>
  <PresentationFormat>Widescreen</PresentationFormat>
  <Paragraphs>88</Paragraphs>
  <Slides>10</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Aptos</vt:lpstr>
      <vt:lpstr>Aptos Display</vt:lpstr>
      <vt:lpstr>Arial</vt:lpstr>
      <vt:lpstr>Neue Haas Grotesk Text Pro</vt:lpstr>
      <vt:lpstr>Office Theme</vt:lpstr>
      <vt:lpstr>Aurelius Capital Group Explained</vt:lpstr>
      <vt:lpstr>PowerPoint Presentation</vt:lpstr>
      <vt:lpstr>Consultant/Originator Responsibilities</vt:lpstr>
      <vt:lpstr>Automation in Originator Roles</vt:lpstr>
      <vt:lpstr>Full ACG Automation Vision</vt:lpstr>
      <vt:lpstr>Essential MVP Automation Stack</vt:lpstr>
      <vt:lpstr>Avoid Early Pitfalls</vt:lpstr>
      <vt:lpstr>Strategic Deal Pipeline Sources</vt:lpstr>
      <vt:lpstr>Visual Principles for Platforms</vt:lpstr>
      <vt:lpstr>Guiding Philosophy in Action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Jonathan Holman</dc:creator>
  <cp:lastModifiedBy>Jonathan Holman</cp:lastModifiedBy>
  <cp:revision>3</cp:revision>
  <dcterms:created xsi:type="dcterms:W3CDTF">2026-01-12T16:42:45Z</dcterms:created>
  <dcterms:modified xsi:type="dcterms:W3CDTF">2026-01-12T19:27:05Z</dcterms:modified>
</cp:coreProperties>
</file>